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ppm" ContentType="image/png"/>
  <Default Extension="rels" ContentType="application/vnd.openxmlformats-package.relationships+xml"/>
  <Default Extension="svg" ContentType="image/svg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257" r:id="rId2"/>
    <p:sldId id="290" r:id="rId3"/>
    <p:sldId id="325" r:id="rId4"/>
    <p:sldId id="280" r:id="rId5"/>
    <p:sldId id="291" r:id="rId6"/>
    <p:sldId id="292" r:id="rId7"/>
    <p:sldId id="326" r:id="rId8"/>
    <p:sldId id="294" r:id="rId9"/>
    <p:sldId id="293" r:id="rId10"/>
    <p:sldId id="327" r:id="rId11"/>
    <p:sldId id="296" r:id="rId12"/>
    <p:sldId id="297" r:id="rId13"/>
    <p:sldId id="300" r:id="rId14"/>
    <p:sldId id="298" r:id="rId15"/>
    <p:sldId id="301" r:id="rId16"/>
    <p:sldId id="302" r:id="rId17"/>
    <p:sldId id="303" r:id="rId18"/>
    <p:sldId id="328" r:id="rId19"/>
    <p:sldId id="304" r:id="rId20"/>
    <p:sldId id="318" r:id="rId21"/>
    <p:sldId id="306" r:id="rId22"/>
    <p:sldId id="305" r:id="rId23"/>
    <p:sldId id="307" r:id="rId24"/>
    <p:sldId id="308" r:id="rId25"/>
    <p:sldId id="344" r:id="rId26"/>
    <p:sldId id="312" r:id="rId27"/>
    <p:sldId id="313" r:id="rId28"/>
    <p:sldId id="329" r:id="rId29"/>
    <p:sldId id="314" r:id="rId30"/>
    <p:sldId id="315" r:id="rId31"/>
    <p:sldId id="324" r:id="rId32"/>
    <p:sldId id="319" r:id="rId33"/>
    <p:sldId id="317" r:id="rId34"/>
    <p:sldId id="345" r:id="rId35"/>
    <p:sldId id="330" r:id="rId36"/>
    <p:sldId id="331" r:id="rId37"/>
    <p:sldId id="320" r:id="rId38"/>
    <p:sldId id="332" r:id="rId39"/>
    <p:sldId id="321" r:id="rId40"/>
    <p:sldId id="333" r:id="rId41"/>
    <p:sldId id="335" r:id="rId42"/>
    <p:sldId id="334" r:id="rId43"/>
    <p:sldId id="336" r:id="rId44"/>
    <p:sldId id="340" r:id="rId45"/>
    <p:sldId id="337" r:id="rId46"/>
    <p:sldId id="343" r:id="rId47"/>
    <p:sldId id="346" r:id="rId48"/>
    <p:sldId id="353" r:id="rId49"/>
    <p:sldId id="341" r:id="rId50"/>
    <p:sldId id="347" r:id="rId51"/>
    <p:sldId id="342" r:id="rId52"/>
    <p:sldId id="348" r:id="rId53"/>
    <p:sldId id="349" r:id="rId54"/>
    <p:sldId id="350" r:id="rId55"/>
    <p:sldId id="351" r:id="rId56"/>
    <p:sldId id="352" r:id="rId57"/>
    <p:sldId id="354" r:id="rId58"/>
    <p:sldId id="282" r:id="rId59"/>
    <p:sldId id="323" r:id="rId60"/>
    <p:sldId id="355" r:id="rId61"/>
    <p:sldId id="358" r:id="rId62"/>
    <p:sldId id="359" r:id="rId63"/>
    <p:sldId id="360" r:id="rId64"/>
    <p:sldId id="356" r:id="rId65"/>
    <p:sldId id="357" r:id="rId66"/>
    <p:sldId id="361" r:id="rId67"/>
    <p:sldId id="363" r:id="rId68"/>
    <p:sldId id="364" r:id="rId69"/>
    <p:sldId id="365" r:id="rId70"/>
    <p:sldId id="362" r:id="rId71"/>
    <p:sldId id="366" r:id="rId72"/>
    <p:sldId id="369" r:id="rId73"/>
    <p:sldId id="370" r:id="rId74"/>
    <p:sldId id="367" r:id="rId75"/>
    <p:sldId id="368" r:id="rId76"/>
    <p:sldId id="371" r:id="rId77"/>
    <p:sldId id="372" r:id="rId78"/>
    <p:sldId id="373" r:id="rId79"/>
    <p:sldId id="374" r:id="rId80"/>
    <p:sldId id="378" r:id="rId81"/>
    <p:sldId id="376" r:id="rId82"/>
    <p:sldId id="375" r:id="rId83"/>
    <p:sldId id="377" r:id="rId84"/>
    <p:sldId id="379" r:id="rId85"/>
    <p:sldId id="381" r:id="rId86"/>
    <p:sldId id="382" r:id="rId87"/>
    <p:sldId id="383" r:id="rId88"/>
    <p:sldId id="380" r:id="rId89"/>
    <p:sldId id="384" r:id="rId90"/>
    <p:sldId id="385" r:id="rId91"/>
    <p:sldId id="386" r:id="rId92"/>
    <p:sldId id="388" r:id="rId93"/>
    <p:sldId id="387" r:id="rId94"/>
    <p:sldId id="389" r:id="rId95"/>
    <p:sldId id="391" r:id="rId96"/>
    <p:sldId id="392" r:id="rId97"/>
    <p:sldId id="393" r:id="rId98"/>
    <p:sldId id="394" r:id="rId99"/>
    <p:sldId id="273" r:id="rId10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 찬호" initials="박찬" lastIdx="1" clrIdx="0">
    <p:extLst>
      <p:ext uri="{19B8F6BF-5375-455C-9EA6-DF929625EA0E}">
        <p15:presenceInfo xmlns:p15="http://schemas.microsoft.com/office/powerpoint/2012/main" userId="552bf61e5bb04a0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9E00"/>
    <a:srgbClr val="692E96"/>
    <a:srgbClr val="0091C4"/>
    <a:srgbClr val="01BCFF"/>
    <a:srgbClr val="C9F1FF"/>
    <a:srgbClr val="9A58CC"/>
    <a:srgbClr val="893CC2"/>
    <a:srgbClr val="7A35AD"/>
    <a:srgbClr val="B686DA"/>
    <a:srgbClr val="DEC8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6370" autoAdjust="0"/>
  </p:normalViewPr>
  <p:slideViewPr>
    <p:cSldViewPr snapToGrid="0">
      <p:cViewPr varScale="1">
        <p:scale>
          <a:sx n="101" d="100"/>
          <a:sy n="101" d="100"/>
        </p:scale>
        <p:origin x="150" y="402"/>
      </p:cViewPr>
      <p:guideLst/>
    </p:cSldViewPr>
  </p:slideViewPr>
  <p:outlineViewPr>
    <p:cViewPr>
      <p:scale>
        <a:sx n="33" d="100"/>
        <a:sy n="33" d="100"/>
      </p:scale>
      <p:origin x="0" y="-1027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commentAuthors" Target="commentAuthor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762DF2-05D7-4EA8-97EF-4D68D5280610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0B67B5-417D-4B53-82BC-ED3A38E04C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526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3053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939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670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544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03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493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745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628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782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406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B67B5-417D-4B53-82BC-ED3A38E04C55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275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7A9532-D6F3-44F2-8641-53694B9C08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844399D-B860-4EA4-BD22-01BE462F9F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C3F9D6-8302-44BF-83DF-13768BAC6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70E24-50D0-4582-B111-5BF5092D14A8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DFE919-B29B-4CCF-8809-60D62831B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8CEAB2-B756-4F1B-9D7E-42DC4B5F5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774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86797-A913-4096-A975-F847748FE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EE7894-A25B-4D1C-99A0-95F37C7A76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7142AA-9BA5-4AB4-BE81-4AA26A8EA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70E24-50D0-4582-B111-5BF5092D14A8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5117CD-9271-43F0-9B9C-7FFD71CB6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EFF10D-3263-46C3-A82D-C9A596E6F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36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331F307-5E50-4F4E-A40C-8162A8659B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2982C6-0F12-4AD0-95BC-9C7A7F5D08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712EEC-E0A3-498A-BC41-6403E1F3F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70E24-50D0-4582-B111-5BF5092D14A8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C43DD4-3105-46CA-B6A4-84D1C22FC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75FEB9-2ECA-47B6-AE03-482B664CF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941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EF3443-E158-4AD2-A0ED-6E0B152E7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E241C5-2E43-4BE4-A7FE-03388B911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33C9D6-C3AC-405D-8C15-FC3AB1CE1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70E24-50D0-4582-B111-5BF5092D14A8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7421C7-9B53-4447-9749-51FA96441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D0252E-D663-4917-9252-29F68DB0B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900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960D6E-2915-431F-AAE1-187A246A9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C3110F-BC0B-44E7-8728-9AB4EC1DF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35B339-FB81-431F-8128-F90E69E65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70E24-50D0-4582-B111-5BF5092D14A8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3D82C7-5FFB-40BC-88F7-93962E85E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C163D8-FBE7-4722-A8D3-3CE204D5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694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69ED50-1048-4746-BF0E-78980EFA6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6B9404-D708-4563-A5C8-CDA3BE45A4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8CEBF4-8397-4215-8C7F-5BAD42096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B75030-48F6-447E-BDE5-9891B8043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70E24-50D0-4582-B111-5BF5092D14A8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43412D-6AF7-49AB-918A-66C794424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A29752-220E-439D-9847-159AA3A3E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635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0F1A53-CD1F-47B6-A621-B257E7F44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0AFBB1-333B-4131-B2FF-5ADA902A5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5BCAC4-ECA4-4BFC-96A4-7F955E605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61A001C-5B9B-4F5A-B36F-3CAEC0FD8F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B72032-571B-4CB3-8E2B-12E4042791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988EFEC-E541-45EC-8B50-2BE62EB43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70E24-50D0-4582-B111-5BF5092D14A8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D0050E9-3893-434B-BDB5-C2960108E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CAF08DB-1304-4FAF-AF18-826F138C4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113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5FF0BA-9669-49A2-9014-B8EEA0619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4286974-C4DF-460F-A782-F835F157B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70E24-50D0-4582-B111-5BF5092D14A8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08CC35-6015-4FE9-A90D-04F134B9E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F0F622-B1E1-4032-900A-003ECA731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725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CB9434-E53E-4135-8056-F17BA2DDE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70E24-50D0-4582-B111-5BF5092D14A8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46BE91-A790-4CC9-990A-EAE93F310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56A32A-1708-4133-8E23-119E37A91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499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D51D43-B488-4368-8F65-D00222EE9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D114F8-BBA1-4149-9F61-51254560E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92448C-E82C-48D4-8302-B9D289B57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F60D1C-13ED-46AE-BD85-BBB3E99FA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70E24-50D0-4582-B111-5BF5092D14A8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1BD40D-33B6-4AB2-B074-B8AC8ADA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EC5F1A-679F-4365-A302-49398107F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113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43870-3285-4A72-9753-C882F514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EC8B4D-72BC-446D-8F35-F6F6B880AC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DD69E9-C706-4D03-A794-B00D5350C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7C7AFB-70FE-4519-BA9E-A1A31E55E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70E24-50D0-4582-B111-5BF5092D14A8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8A7297-35C6-4748-8D15-74BB88C0B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40C9B8-EF34-4521-9EF6-BB7DCEE05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295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A9EC9E1-59E9-4FF5-BC08-78419F344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4AAAF5-7FC2-41B2-8EF7-AB18E6A4D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90997E-A811-456D-84C3-C7C01A83EF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70E24-50D0-4582-B111-5BF5092D14A8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BA91F7-97A5-4EAC-8683-92824A881C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A03F4E-DE55-4B48-97BB-74C028949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1D5DC-D2C6-483A-B351-9E0DF7957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856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609.02907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arxiv.org/abs/1609.02907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609.02907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pm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48.png"/><Relationship Id="rId3" Type="http://schemas.openxmlformats.org/officeDocument/2006/relationships/image" Target="../media/image170.png"/><Relationship Id="rId7" Type="http://schemas.openxmlformats.org/officeDocument/2006/relationships/image" Target="../media/image210.png"/><Relationship Id="rId12" Type="http://schemas.openxmlformats.org/officeDocument/2006/relationships/image" Target="../media/image47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11" Type="http://schemas.openxmlformats.org/officeDocument/2006/relationships/image" Target="../media/image46.png"/><Relationship Id="rId5" Type="http://schemas.openxmlformats.org/officeDocument/2006/relationships/image" Target="../media/image190.png"/><Relationship Id="rId10" Type="http://schemas.openxmlformats.org/officeDocument/2006/relationships/image" Target="../media/image240.png"/><Relationship Id="rId4" Type="http://schemas.openxmlformats.org/officeDocument/2006/relationships/image" Target="../media/image180.png"/><Relationship Id="rId9" Type="http://schemas.openxmlformats.org/officeDocument/2006/relationships/image" Target="../media/image230.png"/><Relationship Id="rId1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4.png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6" Type="http://schemas.openxmlformats.org/officeDocument/2006/relationships/image" Target="../media/image71.png"/><Relationship Id="rId5" Type="http://schemas.openxmlformats.org/officeDocument/2006/relationships/image" Target="../media/image69.png"/><Relationship Id="rId4" Type="http://schemas.openxmlformats.org/officeDocument/2006/relationships/image" Target="../media/image73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FdqRiNFG1qg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5.07953" TargetMode="External"/><Relationship Id="rId2" Type="http://schemas.openxmlformats.org/officeDocument/2006/relationships/hyperlink" Target="https://arxiv.org/abs/1609.02907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203.09364" TargetMode="Externa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5"/>
          <p:cNvSpPr txBox="1"/>
          <p:nvPr/>
        </p:nvSpPr>
        <p:spPr>
          <a:xfrm>
            <a:off x="9797648" y="5960443"/>
            <a:ext cx="1800494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1" lang="ko-KR" altLang="en-US" sz="1400" dirty="0">
                <a:latin typeface="Sandoll GothicNeo1Unicode 02 Ul" charset="-127"/>
                <a:ea typeface="Sandoll GothicNeo1Unicode 02 Ul" charset="-127"/>
                <a:cs typeface="Sandoll GothicNeo1Unicode 02 Ul" charset="-127"/>
              </a:rPr>
              <a:t>모바일시스템공학과</a:t>
            </a:r>
            <a:endParaRPr kumimoji="1" lang="en-US" altLang="ko-KR" sz="1400" dirty="0">
              <a:latin typeface="Sandoll GothicNeo1Unicode 02 Ul" charset="-127"/>
              <a:ea typeface="Sandoll GothicNeo1Unicode 02 Ul" charset="-127"/>
              <a:cs typeface="Sandoll GothicNeo1Unicode 02 Ul" charset="-127"/>
            </a:endParaRPr>
          </a:p>
          <a:p>
            <a:pPr algn="r">
              <a:lnSpc>
                <a:spcPct val="150000"/>
              </a:lnSpc>
            </a:pPr>
            <a:r>
              <a:rPr kumimoji="1" lang="en-US" altLang="ko-KR" sz="1400" dirty="0">
                <a:latin typeface="Sandoll GothicNeo1Unicode 02 Ul" charset="-127"/>
                <a:ea typeface="Sandoll GothicNeo1Unicode 02 Ul" charset="-127"/>
                <a:cs typeface="Sandoll GothicNeo1Unicode 02 Ul" charset="-127"/>
              </a:rPr>
              <a:t>32181928</a:t>
            </a:r>
            <a:r>
              <a:rPr kumimoji="1" lang="ko-KR" altLang="en-US" sz="1400" dirty="0">
                <a:latin typeface="Sandoll GothicNeo1Unicode 02 Ul" charset="-127"/>
                <a:ea typeface="Sandoll GothicNeo1Unicode 02 Ul" charset="-127"/>
                <a:cs typeface="Sandoll GothicNeo1Unicode 02 Ul" charset="-127"/>
              </a:rPr>
              <a:t> 박찬호</a:t>
            </a:r>
          </a:p>
        </p:txBody>
      </p:sp>
      <p:sp>
        <p:nvSpPr>
          <p:cNvPr id="7" name="텍스트 상자 6"/>
          <p:cNvSpPr txBox="1"/>
          <p:nvPr/>
        </p:nvSpPr>
        <p:spPr>
          <a:xfrm>
            <a:off x="711273" y="634815"/>
            <a:ext cx="553277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b="1" dirty="0">
                <a:latin typeface="Noto Sans CJK KR" charset="-127"/>
                <a:ea typeface="Noto Sans CJK KR" charset="-127"/>
                <a:cs typeface="Noto Sans CJK KR" charset="-127"/>
              </a:rPr>
              <a:t>Graph</a:t>
            </a:r>
          </a:p>
          <a:p>
            <a:r>
              <a:rPr kumimoji="1" lang="en-US" altLang="ko-KR" sz="4400" b="1" dirty="0">
                <a:latin typeface="Noto Sans CJK KR" charset="-127"/>
                <a:ea typeface="Noto Sans CJK KR" charset="-127"/>
                <a:cs typeface="Noto Sans CJK KR" charset="-127"/>
              </a:rPr>
              <a:t>Convolution</a:t>
            </a:r>
          </a:p>
          <a:p>
            <a:r>
              <a:rPr kumimoji="1" lang="en-US" altLang="ko-KR" sz="4400" b="1" dirty="0">
                <a:latin typeface="Noto Sans CJK KR" charset="-127"/>
                <a:ea typeface="Noto Sans CJK KR" charset="-127"/>
                <a:cs typeface="Noto Sans CJK KR" charset="-127"/>
              </a:rPr>
              <a:t>Network</a:t>
            </a:r>
          </a:p>
        </p:txBody>
      </p:sp>
      <p:cxnSp>
        <p:nvCxnSpPr>
          <p:cNvPr id="9" name="직선 연결선[R] 8"/>
          <p:cNvCxnSpPr/>
          <p:nvPr/>
        </p:nvCxnSpPr>
        <p:spPr>
          <a:xfrm>
            <a:off x="825572" y="2922814"/>
            <a:ext cx="9542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960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69136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Problems of DNN == Motivation of CNN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143000" y="1641618"/>
            <a:ext cx="9905999" cy="4918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Network consists of Fully-Connected Layers</a:t>
            </a:r>
          </a:p>
          <a:p>
            <a:pPr lvl="1">
              <a:lnSpc>
                <a:spcPct val="200000"/>
              </a:lnSpc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pPr lvl="1">
              <a:lnSpc>
                <a:spcPct val="200000"/>
              </a:lnSpc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Every output unit interacts with every input unit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Small features like edges occupy only tens or hundreds of pixels</a:t>
            </a:r>
          </a:p>
          <a:p>
            <a:pPr lvl="1">
              <a:lnSpc>
                <a:spcPct val="200000"/>
              </a:lnSpc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Each element of the weight matrix is used exactly once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= learning a separate set of parameters for every location </a:t>
            </a:r>
          </a:p>
        </p:txBody>
      </p:sp>
    </p:spTree>
    <p:extLst>
      <p:ext uri="{BB962C8B-B14F-4D97-AF65-F5344CB8AC3E}">
        <p14:creationId xmlns:p14="http://schemas.microsoft.com/office/powerpoint/2010/main" val="1121777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상자 9">
            <a:extLst>
              <a:ext uri="{FF2B5EF4-FFF2-40B4-BE49-F238E27FC236}">
                <a16:creationId xmlns:a16="http://schemas.microsoft.com/office/drawing/2014/main" id="{C1E302B3-A8D3-4049-A6A1-D0B43A27275F}"/>
              </a:ext>
            </a:extLst>
          </p:cNvPr>
          <p:cNvSpPr txBox="1"/>
          <p:nvPr/>
        </p:nvSpPr>
        <p:spPr>
          <a:xfrm>
            <a:off x="1143000" y="1641618"/>
            <a:ext cx="9905999" cy="4918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Network consists of Fully-Connected Layers</a:t>
            </a:r>
          </a:p>
          <a:p>
            <a:pPr lvl="1">
              <a:lnSpc>
                <a:spcPct val="200000"/>
              </a:lnSpc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pPr lvl="1">
              <a:lnSpc>
                <a:spcPct val="200000"/>
              </a:lnSpc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Every output unit interacts with every input unit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Small features like edges occupy only tens or hundreds of pixels</a:t>
            </a:r>
          </a:p>
          <a:p>
            <a:pPr lvl="1">
              <a:lnSpc>
                <a:spcPct val="200000"/>
              </a:lnSpc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Each element of the weight matrix is used exactly once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= learning a separate set of parameters for every location </a:t>
            </a:r>
          </a:p>
        </p:txBody>
      </p:sp>
      <p:sp>
        <p:nvSpPr>
          <p:cNvPr id="7" name="텍스트 상자 6"/>
          <p:cNvSpPr txBox="1"/>
          <p:nvPr/>
        </p:nvSpPr>
        <p:spPr>
          <a:xfrm>
            <a:off x="454598" y="297932"/>
            <a:ext cx="69136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Problems of DNN == Motivation of CNN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D8C95BBE-39C3-422C-9C31-5A11CC51E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249" y="990600"/>
            <a:ext cx="4876800" cy="4876800"/>
          </a:xfrm>
          <a:prstGeom prst="rect">
            <a:avLst/>
          </a:prstGeom>
          <a:noFill/>
          <a:ln w="88900">
            <a:solidFill>
              <a:schemeClr val="accent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AB8F2F5-6EDF-4B34-8B87-474F7535AF8C}"/>
              </a:ext>
            </a:extLst>
          </p:cNvPr>
          <p:cNvGrpSpPr/>
          <p:nvPr/>
        </p:nvGrpSpPr>
        <p:grpSpPr>
          <a:xfrm>
            <a:off x="8829514" y="4498253"/>
            <a:ext cx="295568" cy="295275"/>
            <a:chOff x="8829514" y="4498253"/>
            <a:chExt cx="295568" cy="29527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F3B0B69-5AFB-454F-A49C-2D88AE7321E3}"/>
                </a:ext>
              </a:extLst>
            </p:cNvPr>
            <p:cNvSpPr/>
            <p:nvPr/>
          </p:nvSpPr>
          <p:spPr>
            <a:xfrm>
              <a:off x="8829514" y="4498253"/>
              <a:ext cx="290513" cy="2952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7AA59A67-6D5E-4DCB-BD28-62E04C8A1E22}"/>
                </a:ext>
              </a:extLst>
            </p:cNvPr>
            <p:cNvCxnSpPr>
              <a:cxnSpLocks/>
            </p:cNvCxnSpPr>
            <p:nvPr/>
          </p:nvCxnSpPr>
          <p:spPr>
            <a:xfrm>
              <a:off x="8829514" y="4611964"/>
              <a:ext cx="295568" cy="6785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B53849C-33D7-456A-AC9A-8A672D2F5863}"/>
              </a:ext>
            </a:extLst>
          </p:cNvPr>
          <p:cNvGrpSpPr/>
          <p:nvPr/>
        </p:nvGrpSpPr>
        <p:grpSpPr>
          <a:xfrm>
            <a:off x="9339101" y="4566103"/>
            <a:ext cx="295568" cy="295275"/>
            <a:chOff x="8829514" y="4498253"/>
            <a:chExt cx="295568" cy="29527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1D1EDB-335E-4A44-BE6B-28A2C5FF8339}"/>
                </a:ext>
              </a:extLst>
            </p:cNvPr>
            <p:cNvSpPr/>
            <p:nvPr/>
          </p:nvSpPr>
          <p:spPr>
            <a:xfrm>
              <a:off x="8829514" y="4498253"/>
              <a:ext cx="290513" cy="295275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B5A70F0-F6E1-424A-8B72-E2ADC8DCBBA7}"/>
                </a:ext>
              </a:extLst>
            </p:cNvPr>
            <p:cNvCxnSpPr>
              <a:cxnSpLocks/>
            </p:cNvCxnSpPr>
            <p:nvPr/>
          </p:nvCxnSpPr>
          <p:spPr>
            <a:xfrm>
              <a:off x="8829514" y="4611964"/>
              <a:ext cx="295568" cy="67851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2618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36920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Ideas of Convolution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143000" y="1641618"/>
            <a:ext cx="9905999" cy="4303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Every output unit interacts with every input unit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Small features like edges occupy only tens or hundreds of pixels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solidFill>
                  <a:srgbClr val="FF0000"/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→ Sparse Interaction = Small kernels</a:t>
            </a:r>
          </a:p>
          <a:p>
            <a:pPr lvl="1">
              <a:lnSpc>
                <a:spcPct val="200000"/>
              </a:lnSpc>
            </a:pPr>
            <a:endParaRPr kumimoji="1" lang="en-US" altLang="ko-KR" sz="2000" b="1" dirty="0">
              <a:solidFill>
                <a:srgbClr val="FF0000"/>
              </a:solidFill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Each element of the weight matrix is used exactly once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= learning a separate set of parameters for every location 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solidFill>
                  <a:srgbClr val="FF0000"/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→ Parameter Sharing</a:t>
            </a: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17095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32684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Sparse Interaction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143000" y="1641618"/>
            <a:ext cx="9905999" cy="184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rgbClr val="FF0000"/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Kernels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 are smaller than </a:t>
            </a:r>
            <a:r>
              <a:rPr kumimoji="1" lang="en-US" altLang="ko-KR" sz="2000" b="1" dirty="0">
                <a:solidFill>
                  <a:srgbClr val="0070C0"/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input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→ Less memory usage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→ Less computation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77B08305-66E5-4696-A161-7C2B5A7C5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249" y="990600"/>
            <a:ext cx="4876800" cy="4876800"/>
          </a:xfrm>
          <a:prstGeom prst="rect">
            <a:avLst/>
          </a:prstGeom>
          <a:noFill/>
          <a:ln w="88900">
            <a:solidFill>
              <a:schemeClr val="accent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EB12A627-C80D-4CA7-9F86-9A14803792EF}"/>
              </a:ext>
            </a:extLst>
          </p:cNvPr>
          <p:cNvGrpSpPr/>
          <p:nvPr/>
        </p:nvGrpSpPr>
        <p:grpSpPr>
          <a:xfrm>
            <a:off x="8829514" y="4498253"/>
            <a:ext cx="295568" cy="295275"/>
            <a:chOff x="8829514" y="4498253"/>
            <a:chExt cx="295568" cy="295275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67301BA-E354-4712-B6A1-DB60F7930E9A}"/>
                </a:ext>
              </a:extLst>
            </p:cNvPr>
            <p:cNvSpPr/>
            <p:nvPr/>
          </p:nvSpPr>
          <p:spPr>
            <a:xfrm>
              <a:off x="8829514" y="4498253"/>
              <a:ext cx="290513" cy="2952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02279260-8281-447C-A83F-1CC8956A1E60}"/>
                </a:ext>
              </a:extLst>
            </p:cNvPr>
            <p:cNvCxnSpPr>
              <a:cxnSpLocks/>
            </p:cNvCxnSpPr>
            <p:nvPr/>
          </p:nvCxnSpPr>
          <p:spPr>
            <a:xfrm>
              <a:off x="8829514" y="4611964"/>
              <a:ext cx="295568" cy="6785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4052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32684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Sparse Interaction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143000" y="1641618"/>
            <a:ext cx="9905999" cy="184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rgbClr val="FF0000"/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Kernels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 are smaller than </a:t>
            </a:r>
            <a:r>
              <a:rPr kumimoji="1" lang="en-US" altLang="ko-KR" sz="2000" b="1" dirty="0">
                <a:solidFill>
                  <a:srgbClr val="0070C0"/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input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→ Less memory usage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→ Less computation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B12A627-C80D-4CA7-9F86-9A14803792EF}"/>
              </a:ext>
            </a:extLst>
          </p:cNvPr>
          <p:cNvGrpSpPr/>
          <p:nvPr/>
        </p:nvGrpSpPr>
        <p:grpSpPr>
          <a:xfrm>
            <a:off x="8829514" y="4498253"/>
            <a:ext cx="295568" cy="295275"/>
            <a:chOff x="8829514" y="4498253"/>
            <a:chExt cx="295568" cy="295275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67301BA-E354-4712-B6A1-DB60F7930E9A}"/>
                </a:ext>
              </a:extLst>
            </p:cNvPr>
            <p:cNvSpPr/>
            <p:nvPr/>
          </p:nvSpPr>
          <p:spPr>
            <a:xfrm>
              <a:off x="8829514" y="4498253"/>
              <a:ext cx="290513" cy="2952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02279260-8281-447C-A83F-1CC8956A1E60}"/>
                </a:ext>
              </a:extLst>
            </p:cNvPr>
            <p:cNvCxnSpPr>
              <a:cxnSpLocks/>
            </p:cNvCxnSpPr>
            <p:nvPr/>
          </p:nvCxnSpPr>
          <p:spPr>
            <a:xfrm>
              <a:off x="8829514" y="4611964"/>
              <a:ext cx="295568" cy="6785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0E7C248-B59F-4F17-9E3C-0E2974B44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131" y="797252"/>
            <a:ext cx="5344271" cy="532521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4B15549-6087-4570-BAE5-D7EDC0FBB9A6}"/>
              </a:ext>
            </a:extLst>
          </p:cNvPr>
          <p:cNvSpPr txBox="1"/>
          <p:nvPr/>
        </p:nvSpPr>
        <p:spPr>
          <a:xfrm>
            <a:off x="6393131" y="441334"/>
            <a:ext cx="2247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dirty="0">
                <a:solidFill>
                  <a:srgbClr val="FF0000"/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Sparse Interaction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245B12-2ACA-4C7D-B689-ACB1CB4D0DEA}"/>
              </a:ext>
            </a:extLst>
          </p:cNvPr>
          <p:cNvSpPr txBox="1"/>
          <p:nvPr/>
        </p:nvSpPr>
        <p:spPr>
          <a:xfrm>
            <a:off x="6393131" y="3297969"/>
            <a:ext cx="3376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  <a:ea typeface="Noto Sans CJK KR DemiLight" charset="-127"/>
                <a:sym typeface="Wingdings" panose="05000000000000000000" pitchFamily="2" charset="2"/>
              </a:rPr>
              <a:t>Deep Neural Network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3550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32684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Sparse Interaction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143000" y="1641618"/>
            <a:ext cx="9905999" cy="184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rgbClr val="FF0000"/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Kernels</a:t>
            </a: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 are smaller than </a:t>
            </a:r>
            <a:r>
              <a:rPr kumimoji="1" lang="en-US" altLang="ko-KR" sz="2000" b="1" dirty="0">
                <a:solidFill>
                  <a:srgbClr val="0070C0"/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input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→ Less memory usage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→ Less computation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B12A627-C80D-4CA7-9F86-9A14803792EF}"/>
              </a:ext>
            </a:extLst>
          </p:cNvPr>
          <p:cNvGrpSpPr/>
          <p:nvPr/>
        </p:nvGrpSpPr>
        <p:grpSpPr>
          <a:xfrm>
            <a:off x="8829514" y="4498253"/>
            <a:ext cx="295568" cy="295275"/>
            <a:chOff x="8829514" y="4498253"/>
            <a:chExt cx="295568" cy="295275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67301BA-E354-4712-B6A1-DB60F7930E9A}"/>
                </a:ext>
              </a:extLst>
            </p:cNvPr>
            <p:cNvSpPr/>
            <p:nvPr/>
          </p:nvSpPr>
          <p:spPr>
            <a:xfrm>
              <a:off x="8829514" y="4498253"/>
              <a:ext cx="290513" cy="2952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02279260-8281-447C-A83F-1CC8956A1E60}"/>
                </a:ext>
              </a:extLst>
            </p:cNvPr>
            <p:cNvCxnSpPr>
              <a:cxnSpLocks/>
            </p:cNvCxnSpPr>
            <p:nvPr/>
          </p:nvCxnSpPr>
          <p:spPr>
            <a:xfrm>
              <a:off x="8829514" y="4611964"/>
              <a:ext cx="295568" cy="6785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3496B8C-E3DD-4381-84E8-9D47D3EAD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446" y="2006054"/>
            <a:ext cx="5115639" cy="29531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059EEF-AA4C-495F-AC68-1A20DE4AE7F8}"/>
              </a:ext>
            </a:extLst>
          </p:cNvPr>
          <p:cNvSpPr txBox="1"/>
          <p:nvPr/>
        </p:nvSpPr>
        <p:spPr>
          <a:xfrm>
            <a:off x="6507446" y="1639170"/>
            <a:ext cx="4222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dirty="0">
                <a:solidFill>
                  <a:srgbClr val="FF0000"/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Sparse Interaction in Deeper Layers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8609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33321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Parameter Sharing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143000" y="1641618"/>
            <a:ext cx="9905999" cy="184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Using same parameters for </a:t>
            </a:r>
            <a:r>
              <a:rPr kumimoji="1" lang="en-US" altLang="ko-KR" sz="2000" b="1" dirty="0">
                <a:highlight>
                  <a:srgbClr val="FF0000"/>
                </a:highlight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different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highlight>
                  <a:srgbClr val="FFFF00"/>
                </a:highlight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functions</a:t>
            </a: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 in model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→ Smaller num of parameters to save 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F8569E64-406D-45E4-8B8F-EF1EE9887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249" y="990600"/>
            <a:ext cx="4876800" cy="4876800"/>
          </a:xfrm>
          <a:prstGeom prst="rect">
            <a:avLst/>
          </a:prstGeom>
          <a:noFill/>
          <a:ln w="88900">
            <a:solidFill>
              <a:schemeClr val="accent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7D45367-CC35-46FA-BB24-05921F66C011}"/>
              </a:ext>
            </a:extLst>
          </p:cNvPr>
          <p:cNvGrpSpPr/>
          <p:nvPr/>
        </p:nvGrpSpPr>
        <p:grpSpPr>
          <a:xfrm>
            <a:off x="8829514" y="4498253"/>
            <a:ext cx="295568" cy="295275"/>
            <a:chOff x="8829514" y="4498253"/>
            <a:chExt cx="295568" cy="29527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2C2E7E1-4997-42CB-AFAB-532AAF764663}"/>
                </a:ext>
              </a:extLst>
            </p:cNvPr>
            <p:cNvSpPr/>
            <p:nvPr/>
          </p:nvSpPr>
          <p:spPr>
            <a:xfrm>
              <a:off x="8829514" y="4498253"/>
              <a:ext cx="290513" cy="2952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B1C85712-8D7C-4E0B-A4DB-6F594C187112}"/>
                </a:ext>
              </a:extLst>
            </p:cNvPr>
            <p:cNvCxnSpPr>
              <a:cxnSpLocks/>
            </p:cNvCxnSpPr>
            <p:nvPr/>
          </p:nvCxnSpPr>
          <p:spPr>
            <a:xfrm>
              <a:off x="8829514" y="4611964"/>
              <a:ext cx="295568" cy="6785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825F4A8-973F-49CA-A28F-D5155549E838}"/>
              </a:ext>
            </a:extLst>
          </p:cNvPr>
          <p:cNvGrpSpPr/>
          <p:nvPr/>
        </p:nvGrpSpPr>
        <p:grpSpPr>
          <a:xfrm>
            <a:off x="9339101" y="4566103"/>
            <a:ext cx="295568" cy="295275"/>
            <a:chOff x="8829514" y="4498253"/>
            <a:chExt cx="295568" cy="295275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856310D-E8C8-4A1A-9D6F-3A976E1B8A9C}"/>
                </a:ext>
              </a:extLst>
            </p:cNvPr>
            <p:cNvSpPr/>
            <p:nvPr/>
          </p:nvSpPr>
          <p:spPr>
            <a:xfrm>
              <a:off x="8829514" y="4498253"/>
              <a:ext cx="290513" cy="295275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8FCA6C4-5334-418C-A933-223654DB3D66}"/>
                </a:ext>
              </a:extLst>
            </p:cNvPr>
            <p:cNvCxnSpPr>
              <a:cxnSpLocks/>
            </p:cNvCxnSpPr>
            <p:nvPr/>
          </p:nvCxnSpPr>
          <p:spPr>
            <a:xfrm>
              <a:off x="8829514" y="4611964"/>
              <a:ext cx="295568" cy="67851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2541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33321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Parameter Sharing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143000" y="1641618"/>
            <a:ext cx="9905999" cy="184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Using same parameters for different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functions in model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→ Smaller num of parameters to save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B772CB-A867-427A-AF33-5AD6BE0A6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152" y="1439237"/>
            <a:ext cx="5191850" cy="40867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6343935-5E0E-4888-A54B-8818FE3E0049}"/>
              </a:ext>
            </a:extLst>
          </p:cNvPr>
          <p:cNvSpPr txBox="1"/>
          <p:nvPr/>
        </p:nvSpPr>
        <p:spPr>
          <a:xfrm>
            <a:off x="6393131" y="1087620"/>
            <a:ext cx="2247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dirty="0">
                <a:solidFill>
                  <a:srgbClr val="FF0000"/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Parameter Sharing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0C86F6-304B-4F19-B35F-535D344668BB}"/>
              </a:ext>
            </a:extLst>
          </p:cNvPr>
          <p:cNvSpPr txBox="1"/>
          <p:nvPr/>
        </p:nvSpPr>
        <p:spPr>
          <a:xfrm>
            <a:off x="6393131" y="3297969"/>
            <a:ext cx="3376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  <a:ea typeface="Noto Sans CJK KR DemiLight" charset="-127"/>
                <a:sym typeface="Wingdings" panose="05000000000000000000" pitchFamily="2" charset="2"/>
              </a:rPr>
              <a:t>Deep Neural Network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8641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33321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Parameter Sharing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143000" y="1641618"/>
            <a:ext cx="9905999" cy="184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Using same parameters for different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functions in model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→ Smaller num of parameters to save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B772CB-A867-427A-AF33-5AD6BE0A6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152" y="1439237"/>
            <a:ext cx="5191850" cy="40867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6343935-5E0E-4888-A54B-8818FE3E0049}"/>
              </a:ext>
            </a:extLst>
          </p:cNvPr>
          <p:cNvSpPr txBox="1"/>
          <p:nvPr/>
        </p:nvSpPr>
        <p:spPr>
          <a:xfrm>
            <a:off x="6393131" y="1087620"/>
            <a:ext cx="2247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dirty="0">
                <a:solidFill>
                  <a:srgbClr val="FF0000"/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Parameter Sharing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0C86F6-304B-4F19-B35F-535D344668BB}"/>
              </a:ext>
            </a:extLst>
          </p:cNvPr>
          <p:cNvSpPr txBox="1"/>
          <p:nvPr/>
        </p:nvSpPr>
        <p:spPr>
          <a:xfrm>
            <a:off x="6393131" y="3297969"/>
            <a:ext cx="3376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  <a:ea typeface="Noto Sans CJK KR DemiLight" charset="-127"/>
                <a:sym typeface="Wingdings" panose="05000000000000000000" pitchFamily="2" charset="2"/>
              </a:rPr>
              <a:t>Deep Neural Network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9DA45B1-B4F1-4B73-B488-12CC18A178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텍스트 상자 6">
            <a:extLst>
              <a:ext uri="{FF2B5EF4-FFF2-40B4-BE49-F238E27FC236}">
                <a16:creationId xmlns:a16="http://schemas.microsoft.com/office/drawing/2014/main" id="{FFD792C6-F865-49F8-AFA6-3A94DAC36244}"/>
              </a:ext>
            </a:extLst>
          </p:cNvPr>
          <p:cNvSpPr txBox="1"/>
          <p:nvPr/>
        </p:nvSpPr>
        <p:spPr>
          <a:xfrm>
            <a:off x="2547586" y="2793135"/>
            <a:ext cx="69367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0" b="1" dirty="0">
                <a:solidFill>
                  <a:srgbClr val="FF0000"/>
                </a:solidFill>
                <a:latin typeface="Kohinoor Devanagari" charset="0"/>
                <a:ea typeface="Kohinoor Devanagari" charset="0"/>
                <a:cs typeface="Kohinoor Devanagari" charset="0"/>
              </a:rPr>
              <a:t>CONVOLUTION!</a:t>
            </a:r>
          </a:p>
        </p:txBody>
      </p:sp>
    </p:spTree>
    <p:extLst>
      <p:ext uri="{BB962C8B-B14F-4D97-AF65-F5344CB8AC3E}">
        <p14:creationId xmlns:p14="http://schemas.microsoft.com/office/powerpoint/2010/main" val="2435853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244490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Convolution?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9">
                <a:extLst>
                  <a:ext uri="{FF2B5EF4-FFF2-40B4-BE49-F238E27FC236}">
                    <a16:creationId xmlns:a16="http://schemas.microsoft.com/office/drawing/2014/main" id="{6F416110-07BE-4E3B-A903-03A7A4BFA8C5}"/>
                  </a:ext>
                </a:extLst>
              </p:cNvPr>
              <p:cNvSpPr txBox="1"/>
              <p:nvPr/>
            </p:nvSpPr>
            <p:spPr>
              <a:xfrm>
                <a:off x="1143000" y="1641618"/>
                <a:ext cx="9905999" cy="3236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Integral of the product of two functions after one is reflected and about the shifted</a:t>
                </a: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Continuous	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𝒇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∗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𝒈</m:t>
                        </m:r>
                      </m:e>
                    </m:d>
                    <m:d>
                      <m:dPr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≔</m:t>
                    </m:r>
                    <m:nary>
                      <m:naryPr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∞</m:t>
                        </m:r>
                      </m:sub>
                      <m:sup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∞</m:t>
                        </m:r>
                      </m:sup>
                      <m:e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𝒇</m:t>
                        </m:r>
                        <m:d>
                          <m:dPr>
                            <m:ctrlP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1" lang="el-GR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τ</m:t>
                            </m:r>
                          </m:e>
                        </m:d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𝒈</m:t>
                        </m:r>
                        <m:d>
                          <m:dPr>
                            <m:ctrlP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 −</m:t>
                            </m:r>
                            <m:r>
                              <m:rPr>
                                <m:sty m:val="p"/>
                              </m:rPr>
                              <a:rPr kumimoji="1" lang="el-GR" altLang="ko-KR" sz="2000" b="1" i="1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τ</m:t>
                            </m:r>
                          </m:e>
                        </m:d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𝒅</m:t>
                        </m:r>
                        <m:r>
                          <m:rPr>
                            <m:sty m:val="p"/>
                          </m:rPr>
                          <a:rPr kumimoji="1" lang="el-GR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τ</m:t>
                        </m:r>
                      </m:e>
                    </m:nary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nor/>
                      </m:rPr>
                      <a:rPr kumimoji="1" lang="en-US" altLang="ko-KR" sz="2000" b="1" i="0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  </m:t>
                    </m:r>
                  </m:oMath>
                </a14:m>
                <a:endParaRPr kumimoji="1" lang="en-US" altLang="ko-KR" sz="2000" b="1" i="0" dirty="0">
                  <a:latin typeface="Cambria Math" panose="02040503050406030204" pitchFamily="18" charset="0"/>
                  <a:ea typeface="Noto Sans CJK KR DemiLight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Discrete	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ko-KR" sz="2000" b="1" i="0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  </m:t>
                    </m:r>
                    <m:d>
                      <m:dPr>
                        <m:ctrlP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𝒇</m:t>
                        </m:r>
                        <m: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∗</m:t>
                        </m:r>
                        <m: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𝒈</m:t>
                        </m:r>
                      </m:e>
                    </m:d>
                    <m:d>
                      <m:dPr>
                        <m:ctrlP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≔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kumimoji="1" lang="el-GR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τ</m:t>
                        </m:r>
                      </m:sub>
                      <m:sup/>
                      <m:e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sym typeface="Wingdings" panose="05000000000000000000" pitchFamily="2" charset="2"/>
                          </a:rPr>
                          <m:t>𝒇</m:t>
                        </m:r>
                        <m:d>
                          <m:dPr>
                            <m:ctrlP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1" lang="el-GR" altLang="ko-KR" sz="2000" b="1" i="1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τ</m:t>
                            </m:r>
                          </m:e>
                        </m:d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sym typeface="Wingdings" panose="05000000000000000000" pitchFamily="2" charset="2"/>
                          </a:rPr>
                          <m:t>𝒈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kumimoji="1" lang="el-GR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τ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sym typeface="Wingdings" panose="05000000000000000000" pitchFamily="2" charset="2"/>
                          </a:rPr>
                          <m:t>)</m:t>
                        </m:r>
                      </m:e>
                    </m:nary>
                  </m:oMath>
                </a14:m>
                <a:endParaRPr kumimoji="1" lang="en-US" altLang="ko-KR" sz="2000" b="1" dirty="0">
                  <a:latin typeface="Noto Sans CJK KR DemiLight" charset="-127"/>
                  <a:ea typeface="Noto Sans CJK KR DemiLight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Expresses how the shape of one function is modified by the other</a:t>
                </a:r>
              </a:p>
            </p:txBody>
          </p:sp>
        </mc:Choice>
        <mc:Fallback xmlns="">
          <p:sp>
            <p:nvSpPr>
              <p:cNvPr id="12" name="텍스트 상자 9">
                <a:extLst>
                  <a:ext uri="{FF2B5EF4-FFF2-40B4-BE49-F238E27FC236}">
                    <a16:creationId xmlns:a16="http://schemas.microsoft.com/office/drawing/2014/main" id="{6F416110-07BE-4E3B-A903-03A7A4BFA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641618"/>
                <a:ext cx="9905999" cy="3236655"/>
              </a:xfrm>
              <a:prstGeom prst="rect">
                <a:avLst/>
              </a:prstGeom>
              <a:blipFill>
                <a:blip r:embed="rId2"/>
                <a:stretch>
                  <a:fillRect l="-554" b="-33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1FD19885-20E5-42FE-9C8D-18E02AC29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50" y="5013492"/>
            <a:ext cx="4457700" cy="12858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06176B-280A-43AF-B3D9-425E3C3DEE5D}"/>
              </a:ext>
            </a:extLst>
          </p:cNvPr>
          <p:cNvSpPr txBox="1"/>
          <p:nvPr/>
        </p:nvSpPr>
        <p:spPr>
          <a:xfrm>
            <a:off x="3505125" y="6322831"/>
            <a:ext cx="60975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https://commons.wikimedia.org/wiki/File:Convolution_of_spiky_function_with_box.gif</a:t>
            </a:r>
          </a:p>
        </p:txBody>
      </p:sp>
    </p:spTree>
    <p:extLst>
      <p:ext uri="{BB962C8B-B14F-4D97-AF65-F5344CB8AC3E}">
        <p14:creationId xmlns:p14="http://schemas.microsoft.com/office/powerpoint/2010/main" val="2480343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17061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Contents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485862" y="1557728"/>
            <a:ext cx="5529044" cy="4918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1. Introduction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a. Deep Learning 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b. Convolutional Neural Network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c. Graph Neural Network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2. Graph Convolution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3. Spectral vs Spatial Convolution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a. Fourier Transform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b. Laplacian to Fourier Transform</a:t>
            </a:r>
          </a:p>
        </p:txBody>
      </p:sp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텍스트 상자 9">
            <a:extLst>
              <a:ext uri="{FF2B5EF4-FFF2-40B4-BE49-F238E27FC236}">
                <a16:creationId xmlns:a16="http://schemas.microsoft.com/office/drawing/2014/main" id="{2ACD0E2A-710F-4B2A-A524-2D8DDA2E7445}"/>
              </a:ext>
            </a:extLst>
          </p:cNvPr>
          <p:cNvSpPr txBox="1"/>
          <p:nvPr/>
        </p:nvSpPr>
        <p:spPr>
          <a:xfrm>
            <a:off x="6248400" y="1557728"/>
            <a:ext cx="5610138" cy="368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4. Cluster-GCN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a. Gradient Descent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b. Cluster-GCN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5. Application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a. Two-hand Reconstruction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6. References</a:t>
            </a:r>
          </a:p>
        </p:txBody>
      </p:sp>
    </p:spTree>
    <p:extLst>
      <p:ext uri="{BB962C8B-B14F-4D97-AF65-F5344CB8AC3E}">
        <p14:creationId xmlns:p14="http://schemas.microsoft.com/office/powerpoint/2010/main" val="3346135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244490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Convolution?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9">
                <a:extLst>
                  <a:ext uri="{FF2B5EF4-FFF2-40B4-BE49-F238E27FC236}">
                    <a16:creationId xmlns:a16="http://schemas.microsoft.com/office/drawing/2014/main" id="{6F416110-07BE-4E3B-A903-03A7A4BFA8C5}"/>
                  </a:ext>
                </a:extLst>
              </p:cNvPr>
              <p:cNvSpPr txBox="1"/>
              <p:nvPr/>
            </p:nvSpPr>
            <p:spPr>
              <a:xfrm>
                <a:off x="1143000" y="1641618"/>
                <a:ext cx="9905999" cy="3236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Integral of the product of two functions after one is reflected and about the shifted</a:t>
                </a: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Continuous	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𝒇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∗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𝒈</m:t>
                        </m:r>
                      </m:e>
                    </m:d>
                    <m:d>
                      <m:dPr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≔</m:t>
                    </m:r>
                    <m:nary>
                      <m:naryPr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∞</m:t>
                        </m:r>
                      </m:sub>
                      <m:sup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∞</m:t>
                        </m:r>
                      </m:sup>
                      <m:e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𝒇</m:t>
                        </m:r>
                        <m:d>
                          <m:dPr>
                            <m:ctrlP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1" lang="el-GR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τ</m:t>
                            </m:r>
                          </m:e>
                        </m:d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𝒈</m:t>
                        </m:r>
                        <m:d>
                          <m:dPr>
                            <m:ctrlP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𝒕</m:t>
                            </m:r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 −</m:t>
                            </m:r>
                            <m:r>
                              <m:rPr>
                                <m:sty m:val="p"/>
                              </m:rPr>
                              <a:rPr kumimoji="1" lang="el-GR" altLang="ko-KR" sz="2000" b="1" i="1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τ</m:t>
                            </m:r>
                          </m:e>
                        </m:d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𝒅</m:t>
                        </m:r>
                        <m:r>
                          <m:rPr>
                            <m:sty m:val="p"/>
                          </m:rPr>
                          <a:rPr kumimoji="1" lang="el-GR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τ</m:t>
                        </m:r>
                      </m:e>
                    </m:nary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nor/>
                      </m:rPr>
                      <a:rPr kumimoji="1" lang="en-US" altLang="ko-KR" sz="2000" b="1" i="0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  </m:t>
                    </m:r>
                  </m:oMath>
                </a14:m>
                <a:endParaRPr kumimoji="1" lang="en-US" altLang="ko-KR" sz="2000" b="1" i="0" dirty="0">
                  <a:latin typeface="Cambria Math" panose="02040503050406030204" pitchFamily="18" charset="0"/>
                  <a:ea typeface="Noto Sans CJK KR DemiLight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Discrete	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ko-KR" sz="2000" b="1" i="0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  </m:t>
                    </m:r>
                    <m:d>
                      <m:dPr>
                        <m:ctrlP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𝒇</m:t>
                        </m:r>
                        <m: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∗</m:t>
                        </m:r>
                        <m: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𝒈</m:t>
                        </m:r>
                      </m:e>
                    </m:d>
                    <m:d>
                      <m:dPr>
                        <m:ctrlP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≔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kumimoji="1" lang="el-GR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τ</m:t>
                        </m:r>
                      </m:sub>
                      <m:sup/>
                      <m:e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sym typeface="Wingdings" panose="05000000000000000000" pitchFamily="2" charset="2"/>
                          </a:rPr>
                          <m:t>𝒇</m:t>
                        </m:r>
                        <m:d>
                          <m:dPr>
                            <m:ctrlP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1" lang="el-GR" altLang="ko-KR" sz="2000" b="1" i="1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τ</m:t>
                            </m:r>
                          </m:e>
                        </m:d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sym typeface="Wingdings" panose="05000000000000000000" pitchFamily="2" charset="2"/>
                          </a:rPr>
                          <m:t>𝒈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sym typeface="Wingdings" panose="05000000000000000000" pitchFamily="2" charset="2"/>
                          </a:rPr>
                          <m:t>𝒕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kumimoji="1" lang="el-GR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τ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sym typeface="Wingdings" panose="05000000000000000000" pitchFamily="2" charset="2"/>
                          </a:rPr>
                          <m:t>)</m:t>
                        </m:r>
                      </m:e>
                    </m:nary>
                  </m:oMath>
                </a14:m>
                <a:endParaRPr kumimoji="1" lang="en-US" altLang="ko-KR" sz="2000" b="1" dirty="0">
                  <a:latin typeface="Noto Sans CJK KR DemiLight" charset="-127"/>
                  <a:ea typeface="Noto Sans CJK KR DemiLight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Expresses how the shape of one function is modified by </a:t>
                </a:r>
                <a:r>
                  <a:rPr kumimoji="1" lang="en-US" altLang="ko-KR" sz="2000" b="1" u="sng" dirty="0">
                    <a:solidFill>
                      <a:srgbClr val="FF0000"/>
                    </a:solidFill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the other</a:t>
                </a:r>
              </a:p>
            </p:txBody>
          </p:sp>
        </mc:Choice>
        <mc:Fallback xmlns="">
          <p:sp>
            <p:nvSpPr>
              <p:cNvPr id="12" name="텍스트 상자 9">
                <a:extLst>
                  <a:ext uri="{FF2B5EF4-FFF2-40B4-BE49-F238E27FC236}">
                    <a16:creationId xmlns:a16="http://schemas.microsoft.com/office/drawing/2014/main" id="{6F416110-07BE-4E3B-A903-03A7A4BFA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641618"/>
                <a:ext cx="9905999" cy="3236655"/>
              </a:xfrm>
              <a:prstGeom prst="rect">
                <a:avLst/>
              </a:prstGeom>
              <a:blipFill>
                <a:blip r:embed="rId2"/>
                <a:stretch>
                  <a:fillRect l="-554" b="-33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1FD19885-20E5-42FE-9C8D-18E02AC29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50" y="5013492"/>
            <a:ext cx="4457700" cy="12858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06176B-280A-43AF-B3D9-425E3C3DEE5D}"/>
              </a:ext>
            </a:extLst>
          </p:cNvPr>
          <p:cNvSpPr txBox="1"/>
          <p:nvPr/>
        </p:nvSpPr>
        <p:spPr>
          <a:xfrm>
            <a:off x="3505125" y="6322831"/>
            <a:ext cx="60975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https://commons.wikimedia.org/wiki/File:Convolution_of_spiky_function_with_box.gif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367C871-FEFB-42A8-AE1B-88523E70A7F5}"/>
              </a:ext>
            </a:extLst>
          </p:cNvPr>
          <p:cNvCxnSpPr/>
          <p:nvPr/>
        </p:nvCxnSpPr>
        <p:spPr>
          <a:xfrm>
            <a:off x="9156483" y="4780866"/>
            <a:ext cx="523875" cy="34908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51AB6A1-234D-4E94-A6AD-F6A8B4D764A9}"/>
              </a:ext>
            </a:extLst>
          </p:cNvPr>
          <p:cNvSpPr txBox="1"/>
          <p:nvPr/>
        </p:nvSpPr>
        <p:spPr>
          <a:xfrm>
            <a:off x="9755666" y="5046554"/>
            <a:ext cx="1268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  <a:ea typeface="Noto Sans CJK KR DemiLight" charset="-127"/>
                <a:sym typeface="Wingdings" panose="05000000000000000000" pitchFamily="2" charset="2"/>
              </a:rPr>
              <a:t>Kernel (Filter)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71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35205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Convolution in CNN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9">
                <a:extLst>
                  <a:ext uri="{FF2B5EF4-FFF2-40B4-BE49-F238E27FC236}">
                    <a16:creationId xmlns:a16="http://schemas.microsoft.com/office/drawing/2014/main" id="{6F416110-07BE-4E3B-A903-03A7A4BFA8C5}"/>
                  </a:ext>
                </a:extLst>
              </p:cNvPr>
              <p:cNvSpPr txBox="1"/>
              <p:nvPr/>
            </p:nvSpPr>
            <p:spPr>
              <a:xfrm>
                <a:off x="1143000" y="1641618"/>
                <a:ext cx="9905999" cy="4919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Convolution in 2D with Image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𝑰</m:t>
                    </m:r>
                  </m:oMath>
                </a14:m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 as input, two-dimensional kernel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𝑲</m:t>
                    </m:r>
                  </m:oMath>
                </a14:m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𝑰</m:t>
                        </m:r>
                        <m: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∗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𝑲</m:t>
                        </m:r>
                      </m:e>
                    </m:d>
                    <m:d>
                      <m:dPr>
                        <m:ctrlP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𝒊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𝒋</m:t>
                        </m:r>
                      </m:e>
                    </m:d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sym typeface="Wingdings" panose="05000000000000000000" pitchFamily="2" charset="2"/>
                          </a:rPr>
                          <m:t>𝒎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sym typeface="Wingdings" panose="05000000000000000000" pitchFamily="2" charset="2"/>
                              </a:rPr>
                              <m:t>𝒏</m:t>
                            </m:r>
                          </m:sub>
                          <m:sup/>
                          <m:e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sym typeface="Wingdings" panose="05000000000000000000" pitchFamily="2" charset="2"/>
                              </a:rPr>
                              <m:t>𝑰</m:t>
                            </m:r>
                            <m:d>
                              <m:dPr>
                                <m:ctrlP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𝒎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,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𝒏</m:t>
                                </m:r>
                              </m:e>
                            </m:d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sym typeface="Wingdings" panose="05000000000000000000" pitchFamily="2" charset="2"/>
                              </a:rPr>
                              <m:t>𝑲</m:t>
                            </m:r>
                            <m:d>
                              <m:dPr>
                                <m:ctrlP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𝒎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, 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𝒋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𝒏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kumimoji="1" lang="en-US" altLang="ko-KR" sz="2000" b="1" dirty="0">
                  <a:latin typeface="Noto Sans CJK KR DemiLight" charset="-127"/>
                  <a:ea typeface="Noto Sans CJK KR DemiLight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ea typeface="Noto Sans CJK KR DemiLight" charset="-127"/>
                    <a:sym typeface="Wingdings" panose="05000000000000000000" pitchFamily="2" charset="2"/>
                  </a:rPr>
                  <a:t>By commutative property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sym typeface="Wingdings" panose="05000000000000000000" pitchFamily="2" charset="2"/>
                          </a:rPr>
                          <m:t>𝒎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DemiLight" charset="-127"/>
                                <a:sym typeface="Wingdings" panose="05000000000000000000" pitchFamily="2" charset="2"/>
                              </a:rPr>
                              <m:t>𝒏</m:t>
                            </m:r>
                          </m:sub>
                          <m:sup/>
                          <m:e>
                            <m: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DemiLight" charset="-127"/>
                                <a:sym typeface="Wingdings" panose="05000000000000000000" pitchFamily="2" charset="2"/>
                              </a:rPr>
                              <m:t>𝑰</m:t>
                            </m:r>
                            <m:d>
                              <m:dPr>
                                <m:ctrlP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𝒎</m:t>
                                </m:r>
                                <m: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,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𝒋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𝒏</m:t>
                                </m:r>
                              </m:e>
                            </m:d>
                            <m: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DemiLight" charset="-127"/>
                                <a:sym typeface="Wingdings" panose="05000000000000000000" pitchFamily="2" charset="2"/>
                              </a:rPr>
                              <m:t>𝑲</m:t>
                            </m:r>
                            <m:d>
                              <m:dPr>
                                <m:ctrlP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𝒎</m:t>
                                </m:r>
                                <m: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, </m:t>
                                </m:r>
                                <m: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𝒏</m:t>
                                </m:r>
                              </m:e>
                            </m:d>
                            <m: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DemiLight" charset="-127"/>
                                <a:sym typeface="Wingdings" panose="05000000000000000000" pitchFamily="2" charset="2"/>
                              </a:rPr>
                              <m:t> </m:t>
                            </m:r>
                          </m:e>
                        </m:nary>
                      </m:e>
                    </m:nary>
                  </m:oMath>
                </a14:m>
                <a:endParaRPr kumimoji="1" lang="en-US" altLang="ko-KR" sz="2000" b="1" dirty="0">
                  <a:latin typeface="Noto Sans CJK KR DemiLight" charset="-127"/>
                  <a:ea typeface="Noto Sans CJK KR DemiLight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lvl="1">
                  <a:lnSpc>
                    <a:spcPct val="200000"/>
                  </a:lnSpc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→ less variation in the range of valid values of m and n</a:t>
                </a:r>
              </a:p>
              <a:p>
                <a:pPr lvl="1">
                  <a:lnSpc>
                    <a:spcPct val="200000"/>
                  </a:lnSpc>
                </a:pPr>
                <a:endParaRPr kumimoji="1" lang="en-US" altLang="ko-KR" sz="2000" b="1" dirty="0">
                  <a:latin typeface="Noto Sans CJK KR DemiLight" charset="-127"/>
                  <a:ea typeface="Noto Sans CJK KR DemiLight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Uses Cross Correlation for simpler implementation (not flipping kernel)</a:t>
                </a: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Not commutative</a:t>
                </a: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𝑰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★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𝑲</m:t>
                        </m:r>
                      </m:e>
                    </m:d>
                    <m:d>
                      <m:dPr>
                        <m:ctrlP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𝒊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𝒋</m:t>
                        </m:r>
                      </m:e>
                    </m:d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sym typeface="Wingdings" panose="05000000000000000000" pitchFamily="2" charset="2"/>
                          </a:rPr>
                          <m:t>𝒎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DemiLight" charset="-127"/>
                                <a:sym typeface="Wingdings" panose="05000000000000000000" pitchFamily="2" charset="2"/>
                              </a:rPr>
                              <m:t>𝒏</m:t>
                            </m:r>
                          </m:sub>
                          <m:sup/>
                          <m:e>
                            <m: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DemiLight" charset="-127"/>
                                <a:sym typeface="Wingdings" panose="05000000000000000000" pitchFamily="2" charset="2"/>
                              </a:rPr>
                              <m:t>𝑰</m:t>
                            </m:r>
                            <m:d>
                              <m:dPr>
                                <m:ctrlP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+</m:t>
                                </m:r>
                                <m: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𝒎</m:t>
                                </m:r>
                                <m: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,</m:t>
                                </m:r>
                                <m: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𝒋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+</m:t>
                                </m:r>
                                <m: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𝒏</m:t>
                                </m:r>
                              </m:e>
                            </m:d>
                            <m: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DemiLight" charset="-127"/>
                                <a:sym typeface="Wingdings" panose="05000000000000000000" pitchFamily="2" charset="2"/>
                              </a:rPr>
                              <m:t>𝑲</m:t>
                            </m:r>
                            <m:d>
                              <m:dPr>
                                <m:ctrlP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𝒎</m:t>
                                </m:r>
                                <m: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, </m:t>
                                </m:r>
                                <m: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𝒏</m:t>
                                </m:r>
                              </m:e>
                            </m:d>
                            <m: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DemiLight" charset="-127"/>
                                <a:sym typeface="Wingdings" panose="05000000000000000000" pitchFamily="2" charset="2"/>
                              </a:rPr>
                              <m:t> </m:t>
                            </m:r>
                          </m:e>
                        </m:nary>
                      </m:e>
                    </m:nary>
                  </m:oMath>
                </a14:m>
                <a:endParaRPr kumimoji="1" lang="en-US" altLang="ko-KR" sz="2000" b="1" dirty="0">
                  <a:latin typeface="Noto Sans CJK KR DemiLight" charset="-127"/>
                  <a:ea typeface="Noto Sans CJK KR DemiLight" charset="-127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2" name="텍스트 상자 9">
                <a:extLst>
                  <a:ext uri="{FF2B5EF4-FFF2-40B4-BE49-F238E27FC236}">
                    <a16:creationId xmlns:a16="http://schemas.microsoft.com/office/drawing/2014/main" id="{6F416110-07BE-4E3B-A903-03A7A4BFA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641618"/>
                <a:ext cx="9905999" cy="4919680"/>
              </a:xfrm>
              <a:prstGeom prst="rect">
                <a:avLst/>
              </a:prstGeom>
              <a:blipFill>
                <a:blip r:embed="rId2"/>
                <a:stretch>
                  <a:fillRect l="-554" b="-14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1254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35205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Convolution in CNN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9">
                <a:extLst>
                  <a:ext uri="{FF2B5EF4-FFF2-40B4-BE49-F238E27FC236}">
                    <a16:creationId xmlns:a16="http://schemas.microsoft.com/office/drawing/2014/main" id="{6F416110-07BE-4E3B-A903-03A7A4BFA8C5}"/>
                  </a:ext>
                </a:extLst>
              </p:cNvPr>
              <p:cNvSpPr txBox="1"/>
              <p:nvPr/>
            </p:nvSpPr>
            <p:spPr>
              <a:xfrm>
                <a:off x="1143000" y="1641618"/>
                <a:ext cx="9905999" cy="4919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Convolution in 2D with Image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𝑰</m:t>
                    </m:r>
                  </m:oMath>
                </a14:m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 as input, two-dimensional kernel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𝑲</m:t>
                    </m:r>
                  </m:oMath>
                </a14:m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𝑰</m:t>
                        </m:r>
                        <m: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∗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𝑲</m:t>
                        </m:r>
                      </m:e>
                    </m:d>
                    <m:d>
                      <m:dPr>
                        <m:ctrlP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𝒊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𝒋</m:t>
                        </m:r>
                      </m:e>
                    </m:d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sym typeface="Wingdings" panose="05000000000000000000" pitchFamily="2" charset="2"/>
                          </a:rPr>
                          <m:t>𝒎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sym typeface="Wingdings" panose="05000000000000000000" pitchFamily="2" charset="2"/>
                              </a:rPr>
                              <m:t>𝒏</m:t>
                            </m:r>
                          </m:sub>
                          <m:sup/>
                          <m:e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sym typeface="Wingdings" panose="05000000000000000000" pitchFamily="2" charset="2"/>
                              </a:rPr>
                              <m:t>𝑰</m:t>
                            </m:r>
                            <m:d>
                              <m:dPr>
                                <m:ctrlP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𝒎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,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𝒏</m:t>
                                </m:r>
                              </m:e>
                            </m:d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sym typeface="Wingdings" panose="05000000000000000000" pitchFamily="2" charset="2"/>
                              </a:rPr>
                              <m:t>𝑲</m:t>
                            </m:r>
                            <m:d>
                              <m:dPr>
                                <m:ctrlP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𝒎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, 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𝒋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𝒏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kumimoji="1" lang="en-US" altLang="ko-KR" sz="2000" b="1" dirty="0">
                  <a:latin typeface="Noto Sans CJK KR DemiLight" charset="-127"/>
                  <a:ea typeface="Noto Sans CJK KR DemiLight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ea typeface="Noto Sans CJK KR DemiLight" charset="-127"/>
                    <a:sym typeface="Wingdings" panose="05000000000000000000" pitchFamily="2" charset="2"/>
                  </a:rPr>
                  <a:t>By commutative property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sym typeface="Wingdings" panose="05000000000000000000" pitchFamily="2" charset="2"/>
                          </a:rPr>
                          <m:t>𝒎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DemiLight" charset="-127"/>
                                <a:sym typeface="Wingdings" panose="05000000000000000000" pitchFamily="2" charset="2"/>
                              </a:rPr>
                              <m:t>𝒏</m:t>
                            </m:r>
                          </m:sub>
                          <m:sup/>
                          <m:e>
                            <m: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DemiLight" charset="-127"/>
                                <a:sym typeface="Wingdings" panose="05000000000000000000" pitchFamily="2" charset="2"/>
                              </a:rPr>
                              <m:t>𝑰</m:t>
                            </m:r>
                            <m:d>
                              <m:dPr>
                                <m:ctrlP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𝒎</m:t>
                                </m:r>
                                <m: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,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𝒋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𝒏</m:t>
                                </m:r>
                              </m:e>
                            </m:d>
                            <m: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DemiLight" charset="-127"/>
                                <a:sym typeface="Wingdings" panose="05000000000000000000" pitchFamily="2" charset="2"/>
                              </a:rPr>
                              <m:t>𝑲</m:t>
                            </m:r>
                            <m:d>
                              <m:dPr>
                                <m:ctrlP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𝒎</m:t>
                                </m:r>
                                <m: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, </m:t>
                                </m:r>
                                <m: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𝒏</m:t>
                                </m:r>
                              </m:e>
                            </m:d>
                            <m: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DemiLight" charset="-127"/>
                                <a:sym typeface="Wingdings" panose="05000000000000000000" pitchFamily="2" charset="2"/>
                              </a:rPr>
                              <m:t> </m:t>
                            </m:r>
                          </m:e>
                        </m:nary>
                      </m:e>
                    </m:nary>
                  </m:oMath>
                </a14:m>
                <a:endParaRPr kumimoji="1" lang="en-US" altLang="ko-KR" sz="2000" b="1" dirty="0">
                  <a:latin typeface="Noto Sans CJK KR DemiLight" charset="-127"/>
                  <a:ea typeface="Noto Sans CJK KR DemiLight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lvl="1">
                  <a:lnSpc>
                    <a:spcPct val="200000"/>
                  </a:lnSpc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→ less variation in the range of valid values of m and n</a:t>
                </a:r>
              </a:p>
              <a:p>
                <a:pPr lvl="1">
                  <a:lnSpc>
                    <a:spcPct val="200000"/>
                  </a:lnSpc>
                </a:pPr>
                <a:endParaRPr kumimoji="1" lang="en-US" altLang="ko-KR" sz="2000" b="1" dirty="0">
                  <a:latin typeface="Noto Sans CJK KR DemiLight" charset="-127"/>
                  <a:ea typeface="Noto Sans CJK KR DemiLight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Uses Cross Correlation for simpler implementation (not flipping kernel)</a:t>
                </a: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Not commutative</a:t>
                </a: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𝑰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★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𝑲</m:t>
                        </m:r>
                      </m:e>
                    </m:d>
                    <m:d>
                      <m:dPr>
                        <m:ctrlP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𝒊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𝒋</m:t>
                        </m:r>
                      </m:e>
                    </m:d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sym typeface="Wingdings" panose="05000000000000000000" pitchFamily="2" charset="2"/>
                          </a:rPr>
                          <m:t>𝒎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DemiLight" charset="-127"/>
                                <a:sym typeface="Wingdings" panose="05000000000000000000" pitchFamily="2" charset="2"/>
                              </a:rPr>
                              <m:t>𝒏</m:t>
                            </m:r>
                          </m:sub>
                          <m:sup/>
                          <m:e>
                            <m: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DemiLight" charset="-127"/>
                                <a:sym typeface="Wingdings" panose="05000000000000000000" pitchFamily="2" charset="2"/>
                              </a:rPr>
                              <m:t>𝑰</m:t>
                            </m:r>
                            <m:d>
                              <m:dPr>
                                <m:ctrlP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𝒊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+</m:t>
                                </m:r>
                                <m: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𝒎</m:t>
                                </m:r>
                                <m: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,</m:t>
                                </m:r>
                                <m: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𝒋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+</m:t>
                                </m:r>
                                <m: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𝒏</m:t>
                                </m:r>
                              </m:e>
                            </m:d>
                            <m: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DemiLight" charset="-127"/>
                                <a:sym typeface="Wingdings" panose="05000000000000000000" pitchFamily="2" charset="2"/>
                              </a:rPr>
                              <m:t>𝑲</m:t>
                            </m:r>
                            <m:d>
                              <m:dPr>
                                <m:ctrlP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𝒎</m:t>
                                </m:r>
                                <m: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, </m:t>
                                </m:r>
                                <m: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sym typeface="Wingdings" panose="05000000000000000000" pitchFamily="2" charset="2"/>
                                  </a:rPr>
                                  <m:t>𝒏</m:t>
                                </m:r>
                              </m:e>
                            </m:d>
                            <m: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DemiLight" charset="-127"/>
                                <a:sym typeface="Wingdings" panose="05000000000000000000" pitchFamily="2" charset="2"/>
                              </a:rPr>
                              <m:t> </m:t>
                            </m:r>
                          </m:e>
                        </m:nary>
                      </m:e>
                    </m:nary>
                  </m:oMath>
                </a14:m>
                <a:endParaRPr kumimoji="1" lang="en-US" altLang="ko-KR" sz="2000" b="1" dirty="0">
                  <a:latin typeface="Noto Sans CJK KR DemiLight" charset="-127"/>
                  <a:ea typeface="Noto Sans CJK KR DemiLight" charset="-127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2" name="텍스트 상자 9">
                <a:extLst>
                  <a:ext uri="{FF2B5EF4-FFF2-40B4-BE49-F238E27FC236}">
                    <a16:creationId xmlns:a16="http://schemas.microsoft.com/office/drawing/2014/main" id="{6F416110-07BE-4E3B-A903-03A7A4BFA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641618"/>
                <a:ext cx="9905999" cy="4919680"/>
              </a:xfrm>
              <a:prstGeom prst="rect">
                <a:avLst/>
              </a:prstGeom>
              <a:blipFill>
                <a:blip r:embed="rId2"/>
                <a:stretch>
                  <a:fillRect l="-554" b="-14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래픽 4">
            <a:extLst>
              <a:ext uri="{FF2B5EF4-FFF2-40B4-BE49-F238E27FC236}">
                <a16:creationId xmlns:a16="http://schemas.microsoft.com/office/drawing/2014/main" id="{87ABE512-40F1-4DB7-8609-A99FDA2BFD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3827"/>
          <a:stretch/>
        </p:blipFill>
        <p:spPr>
          <a:xfrm>
            <a:off x="7181462" y="1410749"/>
            <a:ext cx="403393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48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9444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CNN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143000" y="1641618"/>
            <a:ext cx="9905999" cy="5534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Convolution &gt; Activation &gt; Pooling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Convolution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Activation : nonlinear activation function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Pooling :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Summary statistics of output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ex) Max Pooling -&gt; getting maximum</a:t>
            </a:r>
          </a:p>
          <a:p>
            <a:pPr lvl="2">
              <a:lnSpc>
                <a:spcPct val="200000"/>
              </a:lnSpc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output within a rectangular neighbor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Translation invariance</a:t>
            </a:r>
          </a:p>
          <a:p>
            <a:pPr lvl="1">
              <a:lnSpc>
                <a:spcPct val="200000"/>
              </a:lnSpc>
            </a:pPr>
            <a:endParaRPr kumimoji="1" lang="en-US" altLang="ko-KR" sz="20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6B74A0-DC90-4060-AF92-0DCDF6158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593" y="0"/>
            <a:ext cx="4734932" cy="63448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621000-FCF6-4541-AB9E-70283724EE04}"/>
              </a:ext>
            </a:extLst>
          </p:cNvPr>
          <p:cNvSpPr txBox="1"/>
          <p:nvPr/>
        </p:nvSpPr>
        <p:spPr>
          <a:xfrm>
            <a:off x="6277169" y="6427113"/>
            <a:ext cx="609755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 dirty="0">
                <a:solidFill>
                  <a:srgbClr val="111111"/>
                </a:solidFill>
                <a:effectLst/>
                <a:latin typeface="Roboto" panose="020B0604020202020204" pitchFamily="2" charset="0"/>
              </a:rPr>
              <a:t>&lt;Object Detection and Image Segmentation with Deep Learning on Earth Observation Data: A Review-Part I: Evolution and Recent Trends&gt; Thorsten </a:t>
            </a:r>
            <a:r>
              <a:rPr lang="en-US" altLang="ko-KR" sz="1100" b="0" i="0" dirty="0" err="1">
                <a:solidFill>
                  <a:srgbClr val="111111"/>
                </a:solidFill>
                <a:effectLst/>
                <a:latin typeface="Roboto" panose="020B0604020202020204" pitchFamily="2" charset="0"/>
              </a:rPr>
              <a:t>Hoeser</a:t>
            </a:r>
            <a:r>
              <a:rPr lang="en-US" altLang="ko-KR" sz="1100" b="0" i="0" dirty="0">
                <a:solidFill>
                  <a:srgbClr val="111111"/>
                </a:solidFill>
                <a:effectLst/>
                <a:latin typeface="Roboto" panose="020B0604020202020204" pitchFamily="2" charset="0"/>
              </a:rPr>
              <a:t>, Claudia </a:t>
            </a:r>
            <a:r>
              <a:rPr lang="en-US" altLang="ko-KR" sz="1100" b="0" i="0" dirty="0" err="1">
                <a:solidFill>
                  <a:srgbClr val="111111"/>
                </a:solidFill>
                <a:effectLst/>
                <a:latin typeface="Roboto" panose="020B0604020202020204" pitchFamily="2" charset="0"/>
              </a:rPr>
              <a:t>Kuenzer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803192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5F48AD3-3150-4186-9F6F-9F1E749D8B7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216" y="3415154"/>
            <a:ext cx="3028784" cy="3442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텍스트 상자 6"/>
          <p:cNvSpPr txBox="1"/>
          <p:nvPr/>
        </p:nvSpPr>
        <p:spPr>
          <a:xfrm>
            <a:off x="454598" y="297932"/>
            <a:ext cx="9444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CNN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143000" y="1641618"/>
            <a:ext cx="9905999" cy="4918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Convolution &gt; Activation &gt; Pooling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rgbClr val="FF0000"/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Convolution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Activation : nonlinear activation function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Pooling :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Summary statistics of output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ex) Max Pooling -&gt; getting maximum</a:t>
            </a:r>
          </a:p>
          <a:p>
            <a:pPr lvl="2">
              <a:lnSpc>
                <a:spcPct val="200000"/>
              </a:lnSpc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output within a rectangular neighbor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Translation invariance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E254384-2700-42D6-B469-DABADD08A28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067" y="78378"/>
            <a:ext cx="4687933" cy="342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883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9444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CNN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143000" y="1641618"/>
            <a:ext cx="9905999" cy="5534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Convolution &gt; Activation &gt; Pooling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Convolution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rgbClr val="FF0000"/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Activation </a:t>
            </a: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: nonlinear activation function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Pooling :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Summary statistics of output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ex) Max Pooling -&gt; getting maximum</a:t>
            </a:r>
          </a:p>
          <a:p>
            <a:pPr lvl="2">
              <a:lnSpc>
                <a:spcPct val="200000"/>
              </a:lnSpc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output within a rectangular neighbor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Translation invariance</a:t>
            </a:r>
          </a:p>
          <a:p>
            <a:pPr lvl="1">
              <a:lnSpc>
                <a:spcPct val="200000"/>
              </a:lnSpc>
            </a:pPr>
            <a:endParaRPr kumimoji="1" lang="en-US" altLang="ko-KR" sz="20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6B74A0-DC90-4060-AF92-0DCDF6158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593" y="0"/>
            <a:ext cx="4734932" cy="63448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621000-FCF6-4541-AB9E-70283724EE04}"/>
              </a:ext>
            </a:extLst>
          </p:cNvPr>
          <p:cNvSpPr txBox="1"/>
          <p:nvPr/>
        </p:nvSpPr>
        <p:spPr>
          <a:xfrm>
            <a:off x="6277169" y="6427113"/>
            <a:ext cx="609755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 dirty="0">
                <a:solidFill>
                  <a:srgbClr val="111111"/>
                </a:solidFill>
                <a:effectLst/>
                <a:latin typeface="Roboto" panose="020B0604020202020204" pitchFamily="2" charset="0"/>
              </a:rPr>
              <a:t>&lt;Object Detection and Image Segmentation with Deep Learning on Earth Observation Data: A Review-Part I: Evolution and Recent Trends&gt; Thorsten </a:t>
            </a:r>
            <a:r>
              <a:rPr lang="en-US" altLang="ko-KR" sz="1100" b="0" i="0" dirty="0" err="1">
                <a:solidFill>
                  <a:srgbClr val="111111"/>
                </a:solidFill>
                <a:effectLst/>
                <a:latin typeface="Roboto" panose="020B0604020202020204" pitchFamily="2" charset="0"/>
              </a:rPr>
              <a:t>Hoeser</a:t>
            </a:r>
            <a:r>
              <a:rPr lang="en-US" altLang="ko-KR" sz="1100" b="0" i="0" dirty="0">
                <a:solidFill>
                  <a:srgbClr val="111111"/>
                </a:solidFill>
                <a:effectLst/>
                <a:latin typeface="Roboto" panose="020B0604020202020204" pitchFamily="2" charset="0"/>
              </a:rPr>
              <a:t>, Claudia </a:t>
            </a:r>
            <a:r>
              <a:rPr lang="en-US" altLang="ko-KR" sz="1100" b="0" i="0" dirty="0" err="1">
                <a:solidFill>
                  <a:srgbClr val="111111"/>
                </a:solidFill>
                <a:effectLst/>
                <a:latin typeface="Roboto" panose="020B0604020202020204" pitchFamily="2" charset="0"/>
              </a:rPr>
              <a:t>Kuenzer</a:t>
            </a:r>
            <a:endParaRPr lang="ko-KR" altLang="en-US" sz="11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EE674B-FC35-456E-8AF9-D37E60070061}"/>
              </a:ext>
            </a:extLst>
          </p:cNvPr>
          <p:cNvSpPr/>
          <p:nvPr/>
        </p:nvSpPr>
        <p:spPr>
          <a:xfrm>
            <a:off x="9710058" y="1837509"/>
            <a:ext cx="1338942" cy="72281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84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9444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CNN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143000" y="1641618"/>
            <a:ext cx="9905999" cy="4918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Convolution &gt; Activation &gt; Pooling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Convolution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Activation : nonlinear activation function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rgbClr val="FF0000"/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Pooling</a:t>
            </a: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 :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Summary statistics of output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ex) Max Pooling -&gt; getting maximum</a:t>
            </a:r>
          </a:p>
          <a:p>
            <a:pPr lvl="2">
              <a:lnSpc>
                <a:spcPct val="200000"/>
              </a:lnSpc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output within a rectangular neighbor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Translation invariance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9D32EB1-1171-4EDC-A813-9BDB7A4ABD68}"/>
              </a:ext>
            </a:extLst>
          </p:cNvPr>
          <p:cNvGrpSpPr/>
          <p:nvPr/>
        </p:nvGrpSpPr>
        <p:grpSpPr>
          <a:xfrm>
            <a:off x="6888065" y="61012"/>
            <a:ext cx="5253135" cy="1874165"/>
            <a:chOff x="6634065" y="983537"/>
            <a:chExt cx="5253135" cy="1874165"/>
          </a:xfrm>
        </p:grpSpPr>
        <p:pic>
          <p:nvPicPr>
            <p:cNvPr id="6146" name="Picture 2" descr="Lightbox">
              <a:extLst>
                <a:ext uri="{FF2B5EF4-FFF2-40B4-BE49-F238E27FC236}">
                  <a16:creationId xmlns:a16="http://schemas.microsoft.com/office/drawing/2014/main" id="{365FFB69-D258-4C9A-900B-1379D24F80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4065" y="983537"/>
              <a:ext cx="5253135" cy="1874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F7B61B0-D956-4225-9EB4-20FAAFB83F99}"/>
                </a:ext>
              </a:extLst>
            </p:cNvPr>
            <p:cNvSpPr/>
            <p:nvPr/>
          </p:nvSpPr>
          <p:spPr>
            <a:xfrm>
              <a:off x="6667500" y="1462088"/>
              <a:ext cx="452438" cy="44291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E29DD5B-D98E-459B-81BB-2AE233FF51DB}"/>
                </a:ext>
              </a:extLst>
            </p:cNvPr>
            <p:cNvSpPr/>
            <p:nvPr/>
          </p:nvSpPr>
          <p:spPr>
            <a:xfrm>
              <a:off x="7577137" y="1019176"/>
              <a:ext cx="452438" cy="44291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4C840BE-B890-4EE6-BBE1-2908B16D7BAF}"/>
                </a:ext>
              </a:extLst>
            </p:cNvPr>
            <p:cNvSpPr/>
            <p:nvPr/>
          </p:nvSpPr>
          <p:spPr>
            <a:xfrm>
              <a:off x="6667597" y="1905000"/>
              <a:ext cx="452438" cy="44291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26D7425-6C9A-4F30-A0E4-BE0F3005DCEF}"/>
                </a:ext>
              </a:extLst>
            </p:cNvPr>
            <p:cNvSpPr/>
            <p:nvPr/>
          </p:nvSpPr>
          <p:spPr>
            <a:xfrm>
              <a:off x="8020342" y="2375042"/>
              <a:ext cx="452438" cy="44291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148" name="Picture 4">
            <a:extLst>
              <a:ext uri="{FF2B5EF4-FFF2-40B4-BE49-F238E27FC236}">
                <a16:creationId xmlns:a16="http://schemas.microsoft.com/office/drawing/2014/main" id="{F1094535-B22A-45DA-8149-0BB916594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971" y="1992160"/>
            <a:ext cx="3563403" cy="483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0625DF1-34AF-4809-B8A4-F92B0E614C78}"/>
              </a:ext>
            </a:extLst>
          </p:cNvPr>
          <p:cNvSpPr/>
          <p:nvPr/>
        </p:nvSpPr>
        <p:spPr>
          <a:xfrm>
            <a:off x="7831137" y="1942823"/>
            <a:ext cx="3678237" cy="100800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5616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9444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CNN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8A074C7-796C-4388-99AB-36E3B39C6AF8}"/>
              </a:ext>
            </a:extLst>
          </p:cNvPr>
          <p:cNvSpPr txBox="1"/>
          <p:nvPr/>
        </p:nvSpPr>
        <p:spPr>
          <a:xfrm>
            <a:off x="2135968" y="86205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dirty="0">
                <a:solidFill>
                  <a:srgbClr val="FF0000"/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CNN Explainer</a:t>
            </a:r>
          </a:p>
          <a:p>
            <a:r>
              <a:rPr kumimoji="1" lang="en-US" altLang="ko-KR" sz="1800" b="1" dirty="0">
                <a:solidFill>
                  <a:srgbClr val="FF0000"/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https://poloclub.github.io/cnn-explainer/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026" name="Picture 2" descr="clicking on topmost first conv. layer activation map">
            <a:extLst>
              <a:ext uri="{FF2B5EF4-FFF2-40B4-BE49-F238E27FC236}">
                <a16:creationId xmlns:a16="http://schemas.microsoft.com/office/drawing/2014/main" id="{E3B2A7BA-1E8A-4B3F-8E5E-33AB1693799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424" y="329988"/>
            <a:ext cx="3840978" cy="519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oftmax interactive formula view">
            <a:extLst>
              <a:ext uri="{FF2B5EF4-FFF2-40B4-BE49-F238E27FC236}">
                <a16:creationId xmlns:a16="http://schemas.microsoft.com/office/drawing/2014/main" id="{685499A0-974A-4B15-B784-6D85F2CDE09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09" y="1632276"/>
            <a:ext cx="7175863" cy="389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licking on topmost first conv. layer activation map">
            <a:extLst>
              <a:ext uri="{FF2B5EF4-FFF2-40B4-BE49-F238E27FC236}">
                <a16:creationId xmlns:a16="http://schemas.microsoft.com/office/drawing/2014/main" id="{4E693389-97D3-4595-8F5E-73F1EA9FE98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879" y="4616432"/>
            <a:ext cx="4208938" cy="224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91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17061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Contents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485862" y="1557728"/>
            <a:ext cx="5529044" cy="4918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1. Introduction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a. Deep Learning 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b. Convolutional Neural Network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c. </a:t>
            </a:r>
            <a:r>
              <a:rPr kumimoji="1" lang="en-US" altLang="ko-KR" sz="2000" b="1" dirty="0">
                <a:solidFill>
                  <a:srgbClr val="FF0000"/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Graph Neural Network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2. Graph Convolution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3. Spectral vs Spatial Convolution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a. Fourier Transform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b. Laplacian to Fourier Transform</a:t>
            </a:r>
          </a:p>
        </p:txBody>
      </p:sp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텍스트 상자 9">
            <a:extLst>
              <a:ext uri="{FF2B5EF4-FFF2-40B4-BE49-F238E27FC236}">
                <a16:creationId xmlns:a16="http://schemas.microsoft.com/office/drawing/2014/main" id="{F6DEF1A6-0FAD-480E-B717-0D96E1195B4F}"/>
              </a:ext>
            </a:extLst>
          </p:cNvPr>
          <p:cNvSpPr txBox="1"/>
          <p:nvPr/>
        </p:nvSpPr>
        <p:spPr>
          <a:xfrm>
            <a:off x="6248400" y="1557728"/>
            <a:ext cx="5610138" cy="368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4. Cluster-GCN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a. Gradient Descent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b. Cluster-GCN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5. Application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a. Two-hand Reconstruction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6. References</a:t>
            </a:r>
          </a:p>
        </p:txBody>
      </p:sp>
    </p:spTree>
    <p:extLst>
      <p:ext uri="{BB962C8B-B14F-4D97-AF65-F5344CB8AC3E}">
        <p14:creationId xmlns:p14="http://schemas.microsoft.com/office/powerpoint/2010/main" val="2565710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379078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Graph Data Structure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9">
                <a:extLst>
                  <a:ext uri="{FF2B5EF4-FFF2-40B4-BE49-F238E27FC236}">
                    <a16:creationId xmlns:a16="http://schemas.microsoft.com/office/drawing/2014/main" id="{6F416110-07BE-4E3B-A903-03A7A4BFA8C5}"/>
                  </a:ext>
                </a:extLst>
              </p:cNvPr>
              <p:cNvSpPr txBox="1"/>
              <p:nvPr/>
            </p:nvSpPr>
            <p:spPr>
              <a:xfrm>
                <a:off x="1143000" y="1641618"/>
                <a:ext cx="9905999" cy="49187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𝑮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𝑽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𝑬</m:t>
                        </m:r>
                      </m:e>
                    </m:d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,  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𝑽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𝒗𝒆𝒓𝒕𝒊𝒄𝒆𝒔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𝒏𝒐𝒅𝒆𝒔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)</m:t>
                        </m:r>
                      </m:e>
                    </m:d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,  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𝑬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={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𝒆𝒅𝒈𝒆𝒔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}</m:t>
                    </m:r>
                  </m:oMath>
                </a14:m>
                <a:endParaRPr kumimoji="1" lang="en-US" altLang="ko-KR" sz="2000" b="1" dirty="0">
                  <a:latin typeface="Noto Sans CJK KR DemiLight" charset="-127"/>
                  <a:ea typeface="Noto Sans CJK KR DemiLight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Adjacency Matrix</a:t>
                </a: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latin typeface="Noto Sans CJK KR DemiLight" charset="-127"/>
                  <a:ea typeface="Noto Sans CJK KR DemiLight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latin typeface="Noto Sans CJK KR DemiLight" charset="-127"/>
                  <a:ea typeface="Noto Sans CJK KR DemiLight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latin typeface="Noto Sans CJK KR DemiLight" charset="-127"/>
                  <a:ea typeface="Noto Sans CJK KR DemiLight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>
                  <a:lnSpc>
                    <a:spcPct val="200000"/>
                  </a:lnSpc>
                </a:pPr>
                <a:endParaRPr kumimoji="1" lang="en-US" altLang="ko-KR" sz="2000" b="1" dirty="0">
                  <a:latin typeface="Noto Sans CJK KR DemiLight" charset="-127"/>
                  <a:ea typeface="Noto Sans CJK KR DemiLight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For sparse matrix : COO, CSR</a:t>
                </a: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latin typeface="Noto Sans CJK KR DemiLight" charset="-127"/>
                  <a:ea typeface="Noto Sans CJK KR DemiLight" charset="-127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2" name="텍스트 상자 9">
                <a:extLst>
                  <a:ext uri="{FF2B5EF4-FFF2-40B4-BE49-F238E27FC236}">
                    <a16:creationId xmlns:a16="http://schemas.microsoft.com/office/drawing/2014/main" id="{6F416110-07BE-4E3B-A903-03A7A4BFA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641618"/>
                <a:ext cx="9905999" cy="4918782"/>
              </a:xfrm>
              <a:prstGeom prst="rect">
                <a:avLst/>
              </a:prstGeom>
              <a:blipFill>
                <a:blip r:embed="rId2"/>
                <a:stretch>
                  <a:fillRect l="-5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602" name="Picture 2" descr="graph data structure explained using facebook's example. Users, groups, pages, events, etc. are represented as nodes and their relationships - friend, joining a group, liking a page are represented as links between nodes">
            <a:extLst>
              <a:ext uri="{FF2B5EF4-FFF2-40B4-BE49-F238E27FC236}">
                <a16:creationId xmlns:a16="http://schemas.microsoft.com/office/drawing/2014/main" id="{A5E93CCB-2DD1-4D97-8EF3-4CB4A337E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569" y="0"/>
            <a:ext cx="4181431" cy="201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5BAB85-92BA-4D89-A0B3-3A31BC5A19F2}"/>
              </a:ext>
            </a:extLst>
          </p:cNvPr>
          <p:cNvSpPr txBox="1"/>
          <p:nvPr/>
        </p:nvSpPr>
        <p:spPr>
          <a:xfrm>
            <a:off x="9353550" y="6596390"/>
            <a:ext cx="28384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https://www.programiz.com/dsa/graph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0C39C42-191D-447F-A18C-109FE1C4001B}"/>
              </a:ext>
            </a:extLst>
          </p:cNvPr>
          <p:cNvCxnSpPr>
            <a:cxnSpLocks/>
          </p:cNvCxnSpPr>
          <p:nvPr/>
        </p:nvCxnSpPr>
        <p:spPr>
          <a:xfrm>
            <a:off x="9115425" y="1098407"/>
            <a:ext cx="804862" cy="21743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8A118CC-EB5E-42BA-9FC3-D5CF7FE1653C}"/>
              </a:ext>
            </a:extLst>
          </p:cNvPr>
          <p:cNvCxnSpPr>
            <a:cxnSpLocks/>
          </p:cNvCxnSpPr>
          <p:nvPr/>
        </p:nvCxnSpPr>
        <p:spPr>
          <a:xfrm>
            <a:off x="8953500" y="1500089"/>
            <a:ext cx="561975" cy="4662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6588CCC-664F-4484-99D8-9EC167E494D7}"/>
              </a:ext>
            </a:extLst>
          </p:cNvPr>
          <p:cNvSpPr txBox="1"/>
          <p:nvPr/>
        </p:nvSpPr>
        <p:spPr>
          <a:xfrm>
            <a:off x="7696201" y="1303041"/>
            <a:ext cx="12572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Vertex (Node)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21148-4654-4998-9EF3-99F09115D981}"/>
              </a:ext>
            </a:extLst>
          </p:cNvPr>
          <p:cNvSpPr txBox="1"/>
          <p:nvPr/>
        </p:nvSpPr>
        <p:spPr>
          <a:xfrm>
            <a:off x="8558212" y="901164"/>
            <a:ext cx="6762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Edge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30760D-5C2C-498E-8B07-594AEEA4C491}"/>
              </a:ext>
            </a:extLst>
          </p:cNvPr>
          <p:cNvSpPr txBox="1"/>
          <p:nvPr/>
        </p:nvSpPr>
        <p:spPr>
          <a:xfrm>
            <a:off x="9763146" y="1717345"/>
            <a:ext cx="6762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Graph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25604" name="Picture 4" descr="graph adjacency matrix for sample graph shows that the value of matrix element is 1 for the row and column that have an edge and 0 for row and column that don't have an edge">
            <a:extLst>
              <a:ext uri="{FF2B5EF4-FFF2-40B4-BE49-F238E27FC236}">
                <a16:creationId xmlns:a16="http://schemas.microsoft.com/office/drawing/2014/main" id="{B85271ED-E4B4-44AB-84ED-D7D840F65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9" y="2839740"/>
            <a:ext cx="6097918" cy="252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 descr="adjacency list representation represents graph as array of linked lists where index represents the vertex and each element in linked list represents the edges connected to that vertex">
            <a:extLst>
              <a:ext uri="{FF2B5EF4-FFF2-40B4-BE49-F238E27FC236}">
                <a16:creationId xmlns:a16="http://schemas.microsoft.com/office/drawing/2014/main" id="{A25FDF81-FD24-4A42-92DD-A348454E5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951" y="2917289"/>
            <a:ext cx="6264948" cy="2608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CB57669-DBF0-480B-8BFB-50B15F795010}"/>
              </a:ext>
            </a:extLst>
          </p:cNvPr>
          <p:cNvSpPr txBox="1"/>
          <p:nvPr/>
        </p:nvSpPr>
        <p:spPr>
          <a:xfrm>
            <a:off x="6186487" y="2246993"/>
            <a:ext cx="4067196" cy="558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8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Adjacency list</a:t>
            </a:r>
          </a:p>
        </p:txBody>
      </p:sp>
    </p:spTree>
    <p:extLst>
      <p:ext uri="{BB962C8B-B14F-4D97-AF65-F5344CB8AC3E}">
        <p14:creationId xmlns:p14="http://schemas.microsoft.com/office/powerpoint/2010/main" val="2252863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17061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Contents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485862" y="1557728"/>
            <a:ext cx="5529044" cy="4918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1. Introduction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</a:t>
            </a:r>
            <a:r>
              <a:rPr kumimoji="1" lang="en-US" altLang="ko-KR" sz="2000" b="1" dirty="0">
                <a:solidFill>
                  <a:srgbClr val="FF0000"/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a. Deep Learning 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b. Convolutional Neural Network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c. Graph Neural Network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2. Graph Convolution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3. Spectral vs Spatial Convolution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a. Fourier Transform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b. Laplacian to Fourier Transform</a:t>
            </a:r>
          </a:p>
        </p:txBody>
      </p:sp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텍스트 상자 9">
            <a:extLst>
              <a:ext uri="{FF2B5EF4-FFF2-40B4-BE49-F238E27FC236}">
                <a16:creationId xmlns:a16="http://schemas.microsoft.com/office/drawing/2014/main" id="{D0FC2A7F-7FB2-44EF-8CAE-097604D4A215}"/>
              </a:ext>
            </a:extLst>
          </p:cNvPr>
          <p:cNvSpPr txBox="1"/>
          <p:nvPr/>
        </p:nvSpPr>
        <p:spPr>
          <a:xfrm>
            <a:off x="6248400" y="1557728"/>
            <a:ext cx="5610138" cy="368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4. Cluster-GCN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a. Gradient Descent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b. Cluster-GCN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5. Application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a. Two-hand Reconstruction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6. References</a:t>
            </a:r>
          </a:p>
        </p:txBody>
      </p:sp>
    </p:spTree>
    <p:extLst>
      <p:ext uri="{BB962C8B-B14F-4D97-AF65-F5344CB8AC3E}">
        <p14:creationId xmlns:p14="http://schemas.microsoft.com/office/powerpoint/2010/main" val="1918931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379078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Graph Data Structure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143000" y="1641618"/>
            <a:ext cx="9905999" cy="4918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Directed-Undirected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Weighted-Unweighted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Graph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→ Good to represent relation between objects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→ Objects : Relations = Nodes : Edges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→ not in Euclidean Space == not in x-axis, y-axis …</a:t>
            </a:r>
          </a:p>
        </p:txBody>
      </p:sp>
      <p:pic>
        <p:nvPicPr>
          <p:cNvPr id="26628" name="Picture 4" descr="undirected vs directed graph">
            <a:extLst>
              <a:ext uri="{FF2B5EF4-FFF2-40B4-BE49-F238E27FC236}">
                <a16:creationId xmlns:a16="http://schemas.microsoft.com/office/drawing/2014/main" id="{88BD0255-BCDE-4F5B-BA69-5F6B884E2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213" y="1102773"/>
            <a:ext cx="3667125" cy="176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1AF14E2-74BB-4771-8357-2561AC09DE77}"/>
              </a:ext>
            </a:extLst>
          </p:cNvPr>
          <p:cNvSpPr txBox="1"/>
          <p:nvPr/>
        </p:nvSpPr>
        <p:spPr>
          <a:xfrm>
            <a:off x="5270836" y="836541"/>
            <a:ext cx="24798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https://nycomdorics.com/?s=graph</a:t>
            </a:r>
          </a:p>
        </p:txBody>
      </p:sp>
      <p:pic>
        <p:nvPicPr>
          <p:cNvPr id="26630" name="Picture 6" descr="weighted vs unweighted graph">
            <a:extLst>
              <a:ext uri="{FF2B5EF4-FFF2-40B4-BE49-F238E27FC236}">
                <a16:creationId xmlns:a16="http://schemas.microsoft.com/office/drawing/2014/main" id="{1F7BC3DF-4B9D-47B7-97FD-796DCE64C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020" y="2869771"/>
            <a:ext cx="3409510" cy="182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4" name="Picture 10">
            <a:extLst>
              <a:ext uri="{FF2B5EF4-FFF2-40B4-BE49-F238E27FC236}">
                <a16:creationId xmlns:a16="http://schemas.microsoft.com/office/drawing/2014/main" id="{41E405A1-64EB-4436-ADF1-F5C32C0F4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573" y="2474180"/>
            <a:ext cx="4222427" cy="408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53B4A77-AF96-4697-9E0F-0D3F10EB0B88}"/>
              </a:ext>
            </a:extLst>
          </p:cNvPr>
          <p:cNvSpPr txBox="1"/>
          <p:nvPr/>
        </p:nvSpPr>
        <p:spPr>
          <a:xfrm>
            <a:off x="8979694" y="6529658"/>
            <a:ext cx="321230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/>
              <a:t>https://en.wikipedia.org/wiki/Euclidean_space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981138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40316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Graph Neural Network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143000" y="1641617"/>
            <a:ext cx="9905999" cy="368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Neural Network for Graph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Non-Euclidean data / Relation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CNN, RNN …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→ Models in Euclidean Space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→ Cannot be directly applied to Graph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Neural Network for Non-Euclidean Space Data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EE630C-3FCA-467B-B203-B1D4B69AB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417" y="0"/>
            <a:ext cx="4833584" cy="19145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392FDF-F32F-4E3C-B96C-F0C0C34DB0EE}"/>
              </a:ext>
            </a:extLst>
          </p:cNvPr>
          <p:cNvSpPr txBox="1"/>
          <p:nvPr/>
        </p:nvSpPr>
        <p:spPr>
          <a:xfrm>
            <a:off x="7672383" y="1717978"/>
            <a:ext cx="2266951" cy="402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1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Image (Euclidean Data)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8DC478-400F-499E-ACB2-B108EC61DB2A}"/>
              </a:ext>
            </a:extLst>
          </p:cNvPr>
          <p:cNvSpPr txBox="1"/>
          <p:nvPr/>
        </p:nvSpPr>
        <p:spPr>
          <a:xfrm>
            <a:off x="9967911" y="1843846"/>
            <a:ext cx="2200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Graph (Non-Euclidean data)</a:t>
            </a:r>
            <a:endParaRPr lang="ko-KR" altLang="en-US" sz="12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3D08184-C597-4D72-955E-4BA04BD9C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705" y="2157896"/>
            <a:ext cx="4699295" cy="45529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E3B09A3-6BB1-4EBA-A271-346CF89FF9D2}"/>
              </a:ext>
            </a:extLst>
          </p:cNvPr>
          <p:cNvSpPr txBox="1"/>
          <p:nvPr/>
        </p:nvSpPr>
        <p:spPr>
          <a:xfrm>
            <a:off x="7672383" y="6617092"/>
            <a:ext cx="44386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 dirty="0">
                <a:effectLst/>
                <a:latin typeface="Spoqa Han Sans"/>
              </a:rPr>
              <a:t>&lt;Graph neural networks: A review of methods and applications&gt; Zhou et al.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242919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40316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Graph Neural Network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143000" y="1641617"/>
            <a:ext cx="9905999" cy="368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Traditional graph analysis methods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Search (BFS, DFS), Clustering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Shortest path (Dijkstra’s etc.)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 err="1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Pagerank</a:t>
            </a:r>
            <a:endParaRPr kumimoji="1" lang="en-US" altLang="ko-KR" sz="20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→ Needs information of Graph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→ Graph Neural Network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EE630C-3FCA-467B-B203-B1D4B69AB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417" y="0"/>
            <a:ext cx="4833584" cy="19145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392FDF-F32F-4E3C-B96C-F0C0C34DB0EE}"/>
              </a:ext>
            </a:extLst>
          </p:cNvPr>
          <p:cNvSpPr txBox="1"/>
          <p:nvPr/>
        </p:nvSpPr>
        <p:spPr>
          <a:xfrm>
            <a:off x="7672383" y="1717978"/>
            <a:ext cx="2266951" cy="402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1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Image (Euclidean Data)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8DC478-400F-499E-ACB2-B108EC61DB2A}"/>
              </a:ext>
            </a:extLst>
          </p:cNvPr>
          <p:cNvSpPr txBox="1"/>
          <p:nvPr/>
        </p:nvSpPr>
        <p:spPr>
          <a:xfrm>
            <a:off x="9967911" y="1843846"/>
            <a:ext cx="2200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Graph (Non-Euclidean data)</a:t>
            </a:r>
            <a:endParaRPr lang="ko-KR" altLang="en-US" sz="12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3D08184-C597-4D72-955E-4BA04BD9C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705" y="2157896"/>
            <a:ext cx="4699295" cy="45529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E3B09A3-6BB1-4EBA-A271-346CF89FF9D2}"/>
              </a:ext>
            </a:extLst>
          </p:cNvPr>
          <p:cNvSpPr txBox="1"/>
          <p:nvPr/>
        </p:nvSpPr>
        <p:spPr>
          <a:xfrm>
            <a:off x="7672383" y="6617092"/>
            <a:ext cx="44386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 dirty="0">
                <a:effectLst/>
                <a:latin typeface="Spoqa Han Sans"/>
              </a:rPr>
              <a:t>&lt;Graph neural networks: A review of methods and applications&gt; Zhou et al.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144831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30217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Tasks for GNN</a:t>
            </a:r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143000" y="1641617"/>
            <a:ext cx="9905999" cy="368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Node level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Node classification, node regression, node clustering …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Edge level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Edge classification, link prediction …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Graph level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Graph classification, graph regression 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B74B4B-2017-464F-A1C9-8FFC02DC259B}"/>
              </a:ext>
            </a:extLst>
          </p:cNvPr>
          <p:cNvSpPr txBox="1"/>
          <p:nvPr/>
        </p:nvSpPr>
        <p:spPr>
          <a:xfrm>
            <a:off x="7672383" y="6617092"/>
            <a:ext cx="44386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 dirty="0">
                <a:effectLst/>
                <a:latin typeface="Spoqa Han Sans"/>
              </a:rPr>
              <a:t>&lt;Graph neural networks: A review of methods and applications&gt; Zhou et al.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064681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328048" y="2967335"/>
            <a:ext cx="3535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5400" b="1" dirty="0">
                <a:latin typeface="Kohinoor Devanagari" charset="0"/>
                <a:ea typeface="Noto Sans CJK KR DemiLight" charset="-127"/>
                <a:cs typeface="Kohinoor Devanagari" charset="0"/>
                <a:sym typeface="Wingdings" panose="05000000000000000000" pitchFamily="2" charset="2"/>
              </a:rPr>
              <a:t>QUESTION?</a:t>
            </a:r>
            <a:endParaRPr kumimoji="1" lang="en-US" altLang="ko-KR" sz="5400" b="1" dirty="0">
              <a:latin typeface="Kohinoor Devanagari" charset="0"/>
              <a:ea typeface="Kohinoor Devanagari" charset="0"/>
              <a:cs typeface="Kohinoor Devanaga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202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17061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Contents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485862" y="1557728"/>
            <a:ext cx="5529044" cy="4918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1. Introduction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a. Deep Learning 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b. Convolutional Neural Network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c. Graph Neural Network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2. </a:t>
            </a:r>
            <a:r>
              <a:rPr kumimoji="1" lang="en-US" altLang="ko-KR" sz="2000" b="1" dirty="0">
                <a:solidFill>
                  <a:srgbClr val="FF0000"/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Graph Convolution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3. Spectral vs Spatial Convolution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a. Fourier Transform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b. Laplacian to Fourier Transform</a:t>
            </a:r>
          </a:p>
        </p:txBody>
      </p:sp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텍스트 상자 9">
            <a:extLst>
              <a:ext uri="{FF2B5EF4-FFF2-40B4-BE49-F238E27FC236}">
                <a16:creationId xmlns:a16="http://schemas.microsoft.com/office/drawing/2014/main" id="{1AAF0AD7-DD04-433A-9109-6B5E35527B34}"/>
              </a:ext>
            </a:extLst>
          </p:cNvPr>
          <p:cNvSpPr txBox="1"/>
          <p:nvPr/>
        </p:nvSpPr>
        <p:spPr>
          <a:xfrm>
            <a:off x="6248400" y="1557728"/>
            <a:ext cx="5610138" cy="368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4. Cluster-GCN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a. Gradient Descent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b. Cluster-GCN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5. Application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a. Two-hand Reconstruction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6. References</a:t>
            </a:r>
          </a:p>
        </p:txBody>
      </p:sp>
    </p:spTree>
    <p:extLst>
      <p:ext uri="{BB962C8B-B14F-4D97-AF65-F5344CB8AC3E}">
        <p14:creationId xmlns:p14="http://schemas.microsoft.com/office/powerpoint/2010/main" val="5824709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571342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Graph Convolution Network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143000" y="1641617"/>
            <a:ext cx="9905999" cy="4303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&lt;</a:t>
            </a:r>
            <a:r>
              <a:rPr kumimoji="1" lang="en-US" altLang="ko-KR" sz="2000" b="1" dirty="0">
                <a:solidFill>
                  <a:srgbClr val="FF0000"/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Semi-Supervised Classification </a:t>
            </a: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with Graph Convolutional Networks&gt;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T. N. </a:t>
            </a:r>
            <a:r>
              <a:rPr kumimoji="1" lang="en-US" altLang="ko-KR" sz="2000" b="1" dirty="0" err="1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Kipf</a:t>
            </a: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, M. Welling / ICLR 2017 / ( </a:t>
            </a: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  <a:hlinkClick r:id="rId2"/>
              </a:rPr>
              <a:t>https://arxiv.org/abs/1609.02907</a:t>
            </a: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 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Semi-Supervised : representations of nodes both with and without labels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Classification : Graph or Node Classification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Ex) In social network service,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Node 9, 10, 12, 16 are normal users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Node 11, 13, 15 are spammers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B74B4B-2017-464F-A1C9-8FFC02DC259B}"/>
              </a:ext>
            </a:extLst>
          </p:cNvPr>
          <p:cNvSpPr txBox="1"/>
          <p:nvPr/>
        </p:nvSpPr>
        <p:spPr>
          <a:xfrm>
            <a:off x="7672383" y="6617092"/>
            <a:ext cx="44386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 dirty="0">
                <a:effectLst/>
                <a:latin typeface="Spoqa Han Sans"/>
              </a:rPr>
              <a:t>&lt;Graph neural networks: A review of methods and applications&gt; Zhou et al.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0906172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571342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Graph Convolution Network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143000" y="1641617"/>
            <a:ext cx="9905999" cy="4918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&lt;</a:t>
            </a:r>
            <a:r>
              <a:rPr kumimoji="1" lang="en-US" altLang="ko-KR" sz="2000" b="1" dirty="0">
                <a:solidFill>
                  <a:srgbClr val="FF0000"/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Semi-Supervised Classification</a:t>
            </a: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 with Graph Convolutional Networks&gt;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T. N. </a:t>
            </a:r>
            <a:r>
              <a:rPr kumimoji="1" lang="en-US" altLang="ko-KR" sz="2000" b="1" dirty="0" err="1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Kipf</a:t>
            </a: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, M. Welling / ICLR 2017 / ( </a:t>
            </a: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  <a:hlinkClick r:id="rId2"/>
              </a:rPr>
              <a:t>https://arxiv.org/abs/1609.02907</a:t>
            </a: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 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Semi-Supervised : representations of nodes both with and without labels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Classification : Graph or Node Classification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Ex) In social network service,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Node 9, 10, 12, 16 are </a:t>
            </a:r>
            <a:r>
              <a:rPr kumimoji="1" lang="en-US" altLang="ko-KR" sz="2000" b="1" dirty="0">
                <a:solidFill>
                  <a:schemeClr val="accent4">
                    <a:lumMod val="7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normal users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Node 11, 13, 15 are </a:t>
            </a:r>
            <a:r>
              <a:rPr kumimoji="1" lang="en-US" altLang="ko-KR" sz="2000" b="1" dirty="0">
                <a:solidFill>
                  <a:srgbClr val="FF0000"/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spammers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Node classification of nodes without label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B74B4B-2017-464F-A1C9-8FFC02DC259B}"/>
              </a:ext>
            </a:extLst>
          </p:cNvPr>
          <p:cNvSpPr txBox="1"/>
          <p:nvPr/>
        </p:nvSpPr>
        <p:spPr>
          <a:xfrm>
            <a:off x="7672383" y="6617092"/>
            <a:ext cx="44386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 dirty="0">
                <a:effectLst/>
                <a:latin typeface="Spoqa Han Sans"/>
              </a:rPr>
              <a:t>&lt;Graph neural networks: A review of methods and applications&gt; Zhou et al.</a:t>
            </a:r>
            <a:endParaRPr lang="ko-KR" altLang="en-US" sz="11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8EE5F1F-B59B-499F-87D6-460E0C332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358" y="20702"/>
            <a:ext cx="49556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343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571342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Graph Convolution Network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143000" y="1641617"/>
            <a:ext cx="9905999" cy="184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&lt;Semi-Supervised Classification with </a:t>
            </a:r>
            <a:r>
              <a:rPr kumimoji="1" lang="en-US" altLang="ko-KR" sz="2000" b="1" dirty="0">
                <a:solidFill>
                  <a:srgbClr val="FF0000"/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Graph Convolutional</a:t>
            </a: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 Networks&gt;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T. N. </a:t>
            </a:r>
            <a:r>
              <a:rPr kumimoji="1" lang="en-US" altLang="ko-KR" sz="2000" b="1" dirty="0" err="1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Kipf</a:t>
            </a: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, M. Welling / ICLR 2017 / ( </a:t>
            </a: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  <a:hlinkClick r:id="rId2"/>
              </a:rPr>
              <a:t>https://arxiv.org/abs/1609.02907</a:t>
            </a: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 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rgbClr val="FF0000"/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Graph Convolution ….?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B74B4B-2017-464F-A1C9-8FFC02DC259B}"/>
              </a:ext>
            </a:extLst>
          </p:cNvPr>
          <p:cNvSpPr txBox="1"/>
          <p:nvPr/>
        </p:nvSpPr>
        <p:spPr>
          <a:xfrm>
            <a:off x="7672383" y="6617092"/>
            <a:ext cx="44386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 dirty="0">
                <a:effectLst/>
                <a:latin typeface="Spoqa Han Sans"/>
              </a:rPr>
              <a:t>&lt;Graph neural networks: A review of methods and applications&gt; Zhou et al.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966293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86725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2D Convolution to Graph Adjacency Matrix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143000" y="1641617"/>
            <a:ext cx="9905999" cy="368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2D Convolution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Euclidean Space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Near by elements in grid share similar feature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Graph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Non-Euclidean Space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Near by elements in matrix doesn’t share similar features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05F00EC-FA4A-4778-8502-2437E5DF6EC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46" y="1375150"/>
            <a:ext cx="3047358" cy="222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499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32191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Machine Learning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143000" y="1641618"/>
            <a:ext cx="9905999" cy="2459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Machine Learning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555555"/>
                </a:solidFill>
                <a:effectLst/>
                <a:latin typeface="Helvetica Neue"/>
              </a:rPr>
              <a:t>A computer program is said to </a:t>
            </a:r>
            <a:r>
              <a:rPr lang="en-US" altLang="ko-KR" sz="2000" b="1" i="0" dirty="0">
                <a:solidFill>
                  <a:srgbClr val="555555"/>
                </a:solidFill>
                <a:effectLst/>
                <a:latin typeface="Helvetica Neue"/>
              </a:rPr>
              <a:t>learn</a:t>
            </a:r>
            <a:r>
              <a:rPr lang="en-US" altLang="ko-KR" sz="2000" b="0" i="0" dirty="0">
                <a:solidFill>
                  <a:srgbClr val="555555"/>
                </a:solidFill>
                <a:effectLst/>
                <a:latin typeface="Helvetica Neue"/>
              </a:rPr>
              <a:t> from experience </a:t>
            </a:r>
            <a:r>
              <a:rPr lang="en-US" altLang="ko-KR" sz="2000" b="0" i="1" dirty="0">
                <a:solidFill>
                  <a:srgbClr val="555555"/>
                </a:solidFill>
                <a:effectLst/>
                <a:latin typeface="Helvetica Neue"/>
              </a:rPr>
              <a:t>E</a:t>
            </a:r>
            <a:r>
              <a:rPr lang="en-US" altLang="ko-KR" sz="2000" b="0" i="0" dirty="0">
                <a:solidFill>
                  <a:srgbClr val="555555"/>
                </a:solidFill>
                <a:effectLst/>
                <a:latin typeface="Helvetica Neue"/>
              </a:rPr>
              <a:t> with respect to some class of tasks </a:t>
            </a:r>
            <a:r>
              <a:rPr lang="en-US" altLang="ko-KR" sz="2000" b="0" i="1" dirty="0">
                <a:solidFill>
                  <a:srgbClr val="555555"/>
                </a:solidFill>
                <a:effectLst/>
                <a:latin typeface="Helvetica Neue"/>
              </a:rPr>
              <a:t>T</a:t>
            </a:r>
            <a:r>
              <a:rPr lang="en-US" altLang="ko-KR" sz="2000" b="0" i="0" dirty="0">
                <a:solidFill>
                  <a:srgbClr val="555555"/>
                </a:solidFill>
                <a:effectLst/>
                <a:latin typeface="Helvetica Neue"/>
              </a:rPr>
              <a:t> and performance measure </a:t>
            </a:r>
            <a:r>
              <a:rPr lang="en-US" altLang="ko-KR" sz="2000" b="0" i="1" dirty="0">
                <a:solidFill>
                  <a:srgbClr val="555555"/>
                </a:solidFill>
                <a:effectLst/>
                <a:latin typeface="Helvetica Neue"/>
              </a:rPr>
              <a:t>P</a:t>
            </a:r>
            <a:r>
              <a:rPr lang="en-US" altLang="ko-KR" sz="2000" b="0" i="0" dirty="0">
                <a:solidFill>
                  <a:srgbClr val="555555"/>
                </a:solidFill>
                <a:effectLst/>
                <a:latin typeface="Helvetica Neue"/>
              </a:rPr>
              <a:t>, if its performance at tasks in </a:t>
            </a:r>
            <a:r>
              <a:rPr lang="en-US" altLang="ko-KR" sz="2000" b="0" i="1" dirty="0">
                <a:solidFill>
                  <a:srgbClr val="555555"/>
                </a:solidFill>
                <a:effectLst/>
                <a:latin typeface="Helvetica Neue"/>
              </a:rPr>
              <a:t>T</a:t>
            </a:r>
            <a:r>
              <a:rPr lang="en-US" altLang="ko-KR" sz="2000" b="0" i="0" dirty="0">
                <a:solidFill>
                  <a:srgbClr val="555555"/>
                </a:solidFill>
                <a:effectLst/>
                <a:latin typeface="Helvetica Neue"/>
              </a:rPr>
              <a:t>, as measured by </a:t>
            </a:r>
            <a:r>
              <a:rPr lang="en-US" altLang="ko-KR" sz="2000" b="0" i="1" dirty="0">
                <a:solidFill>
                  <a:srgbClr val="555555"/>
                </a:solidFill>
                <a:effectLst/>
                <a:latin typeface="Helvetica Neue"/>
              </a:rPr>
              <a:t>P</a:t>
            </a:r>
            <a:r>
              <a:rPr lang="en-US" altLang="ko-KR" sz="2000" b="0" i="0" dirty="0">
                <a:solidFill>
                  <a:srgbClr val="555555"/>
                </a:solidFill>
                <a:effectLst/>
                <a:latin typeface="Helvetica Neue"/>
              </a:rPr>
              <a:t>, improves with experience </a:t>
            </a:r>
            <a:r>
              <a:rPr lang="en-US" altLang="ko-KR" sz="2000" b="0" i="1" dirty="0">
                <a:solidFill>
                  <a:srgbClr val="555555"/>
                </a:solidFill>
                <a:effectLst/>
                <a:latin typeface="Helvetica Neue"/>
              </a:rPr>
              <a:t>E</a:t>
            </a:r>
            <a:r>
              <a:rPr lang="en-US" altLang="ko-KR" sz="2000" b="0" i="0" dirty="0">
                <a:solidFill>
                  <a:srgbClr val="555555"/>
                </a:solidFill>
                <a:effectLst/>
                <a:latin typeface="Helvetica Neue"/>
              </a:rPr>
              <a:t>. 	</a:t>
            </a:r>
            <a:r>
              <a:rPr kumimoji="1"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Tom Mitchell</a:t>
            </a: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</p:txBody>
      </p:sp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615CCB16-A539-43D6-B3D1-CB844CEC2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868" y="3621326"/>
            <a:ext cx="3804871" cy="271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3" name="TextBox 202">
            <a:extLst>
              <a:ext uri="{FF2B5EF4-FFF2-40B4-BE49-F238E27FC236}">
                <a16:creationId xmlns:a16="http://schemas.microsoft.com/office/drawing/2014/main" id="{360B91D3-5B97-4993-BBE5-0DC9208F79FF}"/>
              </a:ext>
            </a:extLst>
          </p:cNvPr>
          <p:cNvSpPr txBox="1"/>
          <p:nvPr/>
        </p:nvSpPr>
        <p:spPr>
          <a:xfrm>
            <a:off x="8372213" y="6349742"/>
            <a:ext cx="402461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https://www.kdnuggets.com/2018/10/mitchell-paradigm-concise-explanation-learning-algorithms.html</a:t>
            </a:r>
          </a:p>
        </p:txBody>
      </p:sp>
    </p:spTree>
    <p:extLst>
      <p:ext uri="{BB962C8B-B14F-4D97-AF65-F5344CB8AC3E}">
        <p14:creationId xmlns:p14="http://schemas.microsoft.com/office/powerpoint/2010/main" val="22145862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86725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2D Convolution to Graph Adjacency Matrix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143000" y="1641617"/>
            <a:ext cx="9905999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2D Convolution to graph cannot be applied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DABDB12-53E7-4933-AABA-D563BEB95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251528"/>
            <a:ext cx="6096000" cy="395881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5B36E3F4-237E-430E-B66B-E5BBFCF7E173}"/>
              </a:ext>
            </a:extLst>
          </p:cNvPr>
          <p:cNvSpPr/>
          <p:nvPr/>
        </p:nvSpPr>
        <p:spPr>
          <a:xfrm>
            <a:off x="6797882" y="4230935"/>
            <a:ext cx="881888" cy="880499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16F00D-80F7-4AF3-8793-B129971B8598}"/>
              </a:ext>
            </a:extLst>
          </p:cNvPr>
          <p:cNvSpPr txBox="1"/>
          <p:nvPr/>
        </p:nvSpPr>
        <p:spPr>
          <a:xfrm>
            <a:off x="2805793" y="6596390"/>
            <a:ext cx="65804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https://www.researchgate.net/figure/a-A-directed-graph-and-b-its-adjacency-matrix_fig2_239491573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31144B2-17EA-4E40-B312-F778A3B0FF40}"/>
              </a:ext>
            </a:extLst>
          </p:cNvPr>
          <p:cNvSpPr/>
          <p:nvPr/>
        </p:nvSpPr>
        <p:spPr>
          <a:xfrm>
            <a:off x="3157537" y="5780574"/>
            <a:ext cx="307181" cy="30003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48DAA68-BEF3-46FA-9865-1CAB7B06C52F}"/>
              </a:ext>
            </a:extLst>
          </p:cNvPr>
          <p:cNvSpPr/>
          <p:nvPr/>
        </p:nvSpPr>
        <p:spPr>
          <a:xfrm>
            <a:off x="3157538" y="4901106"/>
            <a:ext cx="307181" cy="30003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AA718BB-BB9F-4201-9346-7AD25CD40604}"/>
              </a:ext>
            </a:extLst>
          </p:cNvPr>
          <p:cNvCxnSpPr>
            <a:cxnSpLocks/>
          </p:cNvCxnSpPr>
          <p:nvPr/>
        </p:nvCxnSpPr>
        <p:spPr>
          <a:xfrm flipH="1">
            <a:off x="4349830" y="4177595"/>
            <a:ext cx="549830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E193DE2-9BA9-4046-9EED-2DB05B4B344F}"/>
              </a:ext>
            </a:extLst>
          </p:cNvPr>
          <p:cNvCxnSpPr>
            <a:cxnSpLocks/>
          </p:cNvCxnSpPr>
          <p:nvPr/>
        </p:nvCxnSpPr>
        <p:spPr>
          <a:xfrm flipH="1">
            <a:off x="3389710" y="3421380"/>
            <a:ext cx="732710" cy="1472106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D4D54C6-7762-4CA2-BE46-06186A06F003}"/>
              </a:ext>
            </a:extLst>
          </p:cNvPr>
          <p:cNvSpPr/>
          <p:nvPr/>
        </p:nvSpPr>
        <p:spPr>
          <a:xfrm>
            <a:off x="7090665" y="4523846"/>
            <a:ext cx="293591" cy="291042"/>
          </a:xfrm>
          <a:prstGeom prst="rect">
            <a:avLst/>
          </a:prstGeom>
          <a:solidFill>
            <a:srgbClr val="FF0000">
              <a:alpha val="19000"/>
            </a:srgb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0045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86725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2D Convolution to Graph Adjacency Matrix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143000" y="1641617"/>
            <a:ext cx="9905999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2D Convolution to graph cannot be applied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DDA1A3-D74C-445D-9D7A-8884E834E829}"/>
              </a:ext>
            </a:extLst>
          </p:cNvPr>
          <p:cNvSpPr txBox="1"/>
          <p:nvPr/>
        </p:nvSpPr>
        <p:spPr>
          <a:xfrm>
            <a:off x="6879088" y="6324639"/>
            <a:ext cx="38697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 dirty="0">
                <a:effectLst/>
                <a:latin typeface="Spoqa Han Sans"/>
              </a:rPr>
              <a:t>&lt;A Comprehensive Survey on Graph Neural Networks&gt; Wu et al.</a:t>
            </a:r>
            <a:endParaRPr lang="ko-KR" altLang="en-US" sz="11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5E44774-06EB-4647-B4E9-B6635172A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159" y="2495511"/>
            <a:ext cx="8668631" cy="356173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C3A05B-EEF6-4EC8-903F-8587DF367903}"/>
              </a:ext>
            </a:extLst>
          </p:cNvPr>
          <p:cNvSpPr/>
          <p:nvPr/>
        </p:nvSpPr>
        <p:spPr>
          <a:xfrm>
            <a:off x="6564616" y="2700714"/>
            <a:ext cx="3988306" cy="3561734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4194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541045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Idea of Graph Convolution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143000" y="1641617"/>
            <a:ext cx="9905999" cy="1225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Message passing between nodes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Send and receive node features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DDA1A3-D74C-445D-9D7A-8884E834E829}"/>
              </a:ext>
            </a:extLst>
          </p:cNvPr>
          <p:cNvSpPr txBox="1"/>
          <p:nvPr/>
        </p:nvSpPr>
        <p:spPr>
          <a:xfrm>
            <a:off x="6879088" y="6324639"/>
            <a:ext cx="38697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 dirty="0">
                <a:effectLst/>
                <a:latin typeface="Spoqa Han Sans"/>
              </a:rPr>
              <a:t>&lt;A Comprehensive Survey on Graph Neural Networks&gt; Wu et al.</a:t>
            </a:r>
            <a:endParaRPr lang="ko-KR" altLang="en-US" sz="11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5E44774-06EB-4647-B4E9-B6635172A0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71"/>
          <a:stretch/>
        </p:blipFill>
        <p:spPr>
          <a:xfrm>
            <a:off x="6699380" y="2495511"/>
            <a:ext cx="3721410" cy="3561734"/>
          </a:xfrm>
          <a:prstGeom prst="rect">
            <a:avLst/>
          </a:prstGeom>
        </p:spPr>
      </p:pic>
      <p:pic>
        <p:nvPicPr>
          <p:cNvPr id="31746" name="Picture 2">
            <a:extLst>
              <a:ext uri="{FF2B5EF4-FFF2-40B4-BE49-F238E27FC236}">
                <a16:creationId xmlns:a16="http://schemas.microsoft.com/office/drawing/2014/main" id="{163673F9-8707-481F-B3E0-1F9B24FF24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97"/>
          <a:stretch/>
        </p:blipFill>
        <p:spPr bwMode="auto">
          <a:xfrm>
            <a:off x="1489788" y="3097948"/>
            <a:ext cx="3969624" cy="257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50C957A-3A1B-4B0B-9B63-A472186382BF}"/>
              </a:ext>
            </a:extLst>
          </p:cNvPr>
          <p:cNvSpPr txBox="1"/>
          <p:nvPr/>
        </p:nvSpPr>
        <p:spPr>
          <a:xfrm>
            <a:off x="2716423" y="6336846"/>
            <a:ext cx="60975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https://ngkim.tistory.com/121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6497BC-156A-4F08-AE01-C80FFB2145ED}"/>
              </a:ext>
            </a:extLst>
          </p:cNvPr>
          <p:cNvCxnSpPr>
            <a:cxnSpLocks/>
          </p:cNvCxnSpPr>
          <p:nvPr/>
        </p:nvCxnSpPr>
        <p:spPr>
          <a:xfrm flipH="1" flipV="1">
            <a:off x="5459412" y="3941431"/>
            <a:ext cx="1386466" cy="89969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1BF75245-B476-4644-9820-20118CE42950}"/>
              </a:ext>
            </a:extLst>
          </p:cNvPr>
          <p:cNvSpPr/>
          <p:nvPr/>
        </p:nvSpPr>
        <p:spPr>
          <a:xfrm rot="20120545">
            <a:off x="6737936" y="3046718"/>
            <a:ext cx="2666128" cy="187939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5721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388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Graph Convolution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2D612670-E6DE-4F0D-966E-9A5EF8B5A27C}"/>
              </a:ext>
            </a:extLst>
          </p:cNvPr>
          <p:cNvSpPr/>
          <p:nvPr/>
        </p:nvSpPr>
        <p:spPr>
          <a:xfrm>
            <a:off x="10557068" y="2336591"/>
            <a:ext cx="360000" cy="360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2750B12-B0EB-4863-BC48-4AF9641AE103}"/>
              </a:ext>
            </a:extLst>
          </p:cNvPr>
          <p:cNvSpPr/>
          <p:nvPr/>
        </p:nvSpPr>
        <p:spPr>
          <a:xfrm>
            <a:off x="10189641" y="1195150"/>
            <a:ext cx="360000" cy="360000"/>
          </a:xfrm>
          <a:prstGeom prst="ellipse">
            <a:avLst/>
          </a:prstGeom>
          <a:solidFill>
            <a:srgbClr val="FFD1D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23815D6-EE86-4656-8665-177072846557}"/>
              </a:ext>
            </a:extLst>
          </p:cNvPr>
          <p:cNvSpPr/>
          <p:nvPr/>
        </p:nvSpPr>
        <p:spPr>
          <a:xfrm>
            <a:off x="11376528" y="1264400"/>
            <a:ext cx="360000" cy="360000"/>
          </a:xfrm>
          <a:prstGeom prst="ellipse">
            <a:avLst/>
          </a:prstGeom>
          <a:solidFill>
            <a:srgbClr val="E5FFF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EE1148C-54A3-4612-80C1-A65A1390229B}"/>
              </a:ext>
            </a:extLst>
          </p:cNvPr>
          <p:cNvCxnSpPr>
            <a:cxnSpLocks/>
            <a:stCxn id="33" idx="5"/>
            <a:endCxn id="36" idx="1"/>
          </p:cNvCxnSpPr>
          <p:nvPr/>
        </p:nvCxnSpPr>
        <p:spPr>
          <a:xfrm>
            <a:off x="10496920" y="1502429"/>
            <a:ext cx="216154" cy="2516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9094C5ED-3C54-4925-90FD-1C8022A6D2C2}"/>
              </a:ext>
            </a:extLst>
          </p:cNvPr>
          <p:cNvSpPr/>
          <p:nvPr/>
        </p:nvSpPr>
        <p:spPr>
          <a:xfrm>
            <a:off x="10660353" y="1701397"/>
            <a:ext cx="360000" cy="360000"/>
          </a:xfrm>
          <a:prstGeom prst="ellipse">
            <a:avLst/>
          </a:prstGeom>
          <a:solidFill>
            <a:srgbClr val="C9F1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26A6F24-6C54-463C-BF49-50A7676848E0}"/>
              </a:ext>
            </a:extLst>
          </p:cNvPr>
          <p:cNvCxnSpPr>
            <a:cxnSpLocks/>
            <a:stCxn id="36" idx="7"/>
            <a:endCxn id="34" idx="3"/>
          </p:cNvCxnSpPr>
          <p:nvPr/>
        </p:nvCxnSpPr>
        <p:spPr>
          <a:xfrm flipV="1">
            <a:off x="10967632" y="1571679"/>
            <a:ext cx="461617" cy="182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34AC163-83F1-45B2-A4D5-534FC956B08A}"/>
              </a:ext>
            </a:extLst>
          </p:cNvPr>
          <p:cNvCxnSpPr>
            <a:cxnSpLocks/>
            <a:stCxn id="36" idx="4"/>
            <a:endCxn id="24" idx="0"/>
          </p:cNvCxnSpPr>
          <p:nvPr/>
        </p:nvCxnSpPr>
        <p:spPr>
          <a:xfrm flipH="1">
            <a:off x="10737068" y="2061397"/>
            <a:ext cx="103285" cy="2751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756" name="표 31756">
            <a:extLst>
              <a:ext uri="{FF2B5EF4-FFF2-40B4-BE49-F238E27FC236}">
                <a16:creationId xmlns:a16="http://schemas.microsoft.com/office/drawing/2014/main" id="{D816E9E1-DE30-44D0-B82D-6F9E3FF64B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428545"/>
              </p:ext>
            </p:extLst>
          </p:nvPr>
        </p:nvGraphicFramePr>
        <p:xfrm>
          <a:off x="10822206" y="202227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79" name="표 31756">
            <a:extLst>
              <a:ext uri="{FF2B5EF4-FFF2-40B4-BE49-F238E27FC236}">
                <a16:creationId xmlns:a16="http://schemas.microsoft.com/office/drawing/2014/main" id="{152C6552-CA0A-48EA-8AA6-1C3096BF70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062867"/>
              </p:ext>
            </p:extLst>
          </p:nvPr>
        </p:nvGraphicFramePr>
        <p:xfrm>
          <a:off x="9805168" y="172269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81" name="표 31756">
            <a:extLst>
              <a:ext uri="{FF2B5EF4-FFF2-40B4-BE49-F238E27FC236}">
                <a16:creationId xmlns:a16="http://schemas.microsoft.com/office/drawing/2014/main" id="{A3C516BE-9825-4856-94EC-15452B57EA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610050"/>
              </p:ext>
            </p:extLst>
          </p:nvPr>
        </p:nvGraphicFramePr>
        <p:xfrm>
          <a:off x="11838871" y="49180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82" name="표 31756">
            <a:extLst>
              <a:ext uri="{FF2B5EF4-FFF2-40B4-BE49-F238E27FC236}">
                <a16:creationId xmlns:a16="http://schemas.microsoft.com/office/drawing/2014/main" id="{20361E4D-D4C7-4131-BA33-B08A630800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912298"/>
              </p:ext>
            </p:extLst>
          </p:nvPr>
        </p:nvGraphicFramePr>
        <p:xfrm>
          <a:off x="10104407" y="233659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sp>
        <p:nvSpPr>
          <p:cNvPr id="88" name="텍스트 상자 9">
            <a:extLst>
              <a:ext uri="{FF2B5EF4-FFF2-40B4-BE49-F238E27FC236}">
                <a16:creationId xmlns:a16="http://schemas.microsoft.com/office/drawing/2014/main" id="{02A95164-79CC-416A-8326-5B198F6C14A3}"/>
              </a:ext>
            </a:extLst>
          </p:cNvPr>
          <p:cNvSpPr txBox="1"/>
          <p:nvPr/>
        </p:nvSpPr>
        <p:spPr>
          <a:xfrm>
            <a:off x="1143000" y="1641617"/>
            <a:ext cx="9905999" cy="4918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Data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Node Feature			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Adjacency Matrix A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Node Label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EC9C46D-FE0F-47CD-AD97-5E63329A6AB0}"/>
              </a:ext>
            </a:extLst>
          </p:cNvPr>
          <p:cNvSpPr txBox="1"/>
          <p:nvPr/>
        </p:nvSpPr>
        <p:spPr>
          <a:xfrm>
            <a:off x="6095999" y="6567191"/>
            <a:ext cx="60975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https://github.com/heartcored98/Standalone-DeepLearning/blob/master/Lec9/Lec9-A.pdf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81C6A80-855C-401D-9AC4-474C0BBA962A}"/>
              </a:ext>
            </a:extLst>
          </p:cNvPr>
          <p:cNvCxnSpPr>
            <a:cxnSpLocks/>
            <a:stCxn id="33" idx="4"/>
          </p:cNvCxnSpPr>
          <p:nvPr/>
        </p:nvCxnSpPr>
        <p:spPr>
          <a:xfrm>
            <a:off x="10369641" y="1555150"/>
            <a:ext cx="289088" cy="7814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4249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388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Graph Convolution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4" name="표 31756">
            <a:extLst>
              <a:ext uri="{FF2B5EF4-FFF2-40B4-BE49-F238E27FC236}">
                <a16:creationId xmlns:a16="http://schemas.microsoft.com/office/drawing/2014/main" id="{0279E19A-8A7F-4CED-8989-0BFF791A84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555325"/>
              </p:ext>
            </p:extLst>
          </p:nvPr>
        </p:nvGraphicFramePr>
        <p:xfrm>
          <a:off x="4343047" y="199898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86" name="표 31756">
            <a:extLst>
              <a:ext uri="{FF2B5EF4-FFF2-40B4-BE49-F238E27FC236}">
                <a16:creationId xmlns:a16="http://schemas.microsoft.com/office/drawing/2014/main" id="{CC4B2F9B-4EFC-4AB3-973E-64A839088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014502"/>
              </p:ext>
            </p:extLst>
          </p:nvPr>
        </p:nvGraphicFramePr>
        <p:xfrm>
          <a:off x="4740239" y="199898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87" name="표 31756">
            <a:extLst>
              <a:ext uri="{FF2B5EF4-FFF2-40B4-BE49-F238E27FC236}">
                <a16:creationId xmlns:a16="http://schemas.microsoft.com/office/drawing/2014/main" id="{4BF3BF10-027E-41F8-AB51-55D5FDB614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767347"/>
              </p:ext>
            </p:extLst>
          </p:nvPr>
        </p:nvGraphicFramePr>
        <p:xfrm>
          <a:off x="5137431" y="199898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sp>
        <p:nvSpPr>
          <p:cNvPr id="21" name="타원 20">
            <a:extLst>
              <a:ext uri="{FF2B5EF4-FFF2-40B4-BE49-F238E27FC236}">
                <a16:creationId xmlns:a16="http://schemas.microsoft.com/office/drawing/2014/main" id="{D5477605-DC6C-422E-9427-A8794A4CDF35}"/>
              </a:ext>
            </a:extLst>
          </p:cNvPr>
          <p:cNvSpPr/>
          <p:nvPr/>
        </p:nvSpPr>
        <p:spPr>
          <a:xfrm>
            <a:off x="10557068" y="2336591"/>
            <a:ext cx="360000" cy="360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F6963BB-7822-4C3C-BFFB-6FBBA7BB6D8F}"/>
              </a:ext>
            </a:extLst>
          </p:cNvPr>
          <p:cNvSpPr/>
          <p:nvPr/>
        </p:nvSpPr>
        <p:spPr>
          <a:xfrm>
            <a:off x="10189641" y="1195150"/>
            <a:ext cx="360000" cy="360000"/>
          </a:xfrm>
          <a:prstGeom prst="ellipse">
            <a:avLst/>
          </a:prstGeom>
          <a:solidFill>
            <a:srgbClr val="FFD1D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525E73E-4754-4242-BA82-B66D831A24A0}"/>
              </a:ext>
            </a:extLst>
          </p:cNvPr>
          <p:cNvSpPr/>
          <p:nvPr/>
        </p:nvSpPr>
        <p:spPr>
          <a:xfrm>
            <a:off x="11376528" y="1264400"/>
            <a:ext cx="360000" cy="360000"/>
          </a:xfrm>
          <a:prstGeom prst="ellipse">
            <a:avLst/>
          </a:prstGeom>
          <a:solidFill>
            <a:srgbClr val="E5FFF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3DD0CCB-0AE5-4763-A24B-350FD29C1931}"/>
              </a:ext>
            </a:extLst>
          </p:cNvPr>
          <p:cNvCxnSpPr>
            <a:cxnSpLocks/>
            <a:stCxn id="22" idx="5"/>
            <a:endCxn id="26" idx="1"/>
          </p:cNvCxnSpPr>
          <p:nvPr/>
        </p:nvCxnSpPr>
        <p:spPr>
          <a:xfrm>
            <a:off x="10496920" y="1502429"/>
            <a:ext cx="216154" cy="2516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B130926C-7DBB-4DEE-A68F-CB1071A72939}"/>
              </a:ext>
            </a:extLst>
          </p:cNvPr>
          <p:cNvSpPr/>
          <p:nvPr/>
        </p:nvSpPr>
        <p:spPr>
          <a:xfrm>
            <a:off x="10660353" y="1701397"/>
            <a:ext cx="360000" cy="360000"/>
          </a:xfrm>
          <a:prstGeom prst="ellipse">
            <a:avLst/>
          </a:prstGeom>
          <a:solidFill>
            <a:srgbClr val="C9F1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3679B7C-523D-41B4-8B25-2484C445475E}"/>
              </a:ext>
            </a:extLst>
          </p:cNvPr>
          <p:cNvCxnSpPr>
            <a:cxnSpLocks/>
            <a:stCxn id="26" idx="7"/>
            <a:endCxn id="23" idx="3"/>
          </p:cNvCxnSpPr>
          <p:nvPr/>
        </p:nvCxnSpPr>
        <p:spPr>
          <a:xfrm flipV="1">
            <a:off x="10967632" y="1571679"/>
            <a:ext cx="461617" cy="182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F0BA834-86B6-4557-9FF4-E7AE57342C36}"/>
              </a:ext>
            </a:extLst>
          </p:cNvPr>
          <p:cNvCxnSpPr>
            <a:cxnSpLocks/>
            <a:stCxn id="26" idx="4"/>
            <a:endCxn id="21" idx="0"/>
          </p:cNvCxnSpPr>
          <p:nvPr/>
        </p:nvCxnSpPr>
        <p:spPr>
          <a:xfrm flipH="1">
            <a:off x="10737068" y="2061397"/>
            <a:ext cx="103285" cy="2751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31756">
            <a:extLst>
              <a:ext uri="{FF2B5EF4-FFF2-40B4-BE49-F238E27FC236}">
                <a16:creationId xmlns:a16="http://schemas.microsoft.com/office/drawing/2014/main" id="{334CDEB3-6A22-4FDF-B3CB-266220034045}"/>
              </a:ext>
            </a:extLst>
          </p:cNvPr>
          <p:cNvGraphicFramePr>
            <a:graphicFrameLocks noGrp="1"/>
          </p:cNvGraphicFramePr>
          <p:nvPr/>
        </p:nvGraphicFramePr>
        <p:xfrm>
          <a:off x="10822206" y="202227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30" name="표 31756">
            <a:extLst>
              <a:ext uri="{FF2B5EF4-FFF2-40B4-BE49-F238E27FC236}">
                <a16:creationId xmlns:a16="http://schemas.microsoft.com/office/drawing/2014/main" id="{7010E34B-0D98-4A4A-83F3-E9E0979C3AED}"/>
              </a:ext>
            </a:extLst>
          </p:cNvPr>
          <p:cNvGraphicFramePr>
            <a:graphicFrameLocks noGrp="1"/>
          </p:cNvGraphicFramePr>
          <p:nvPr/>
        </p:nvGraphicFramePr>
        <p:xfrm>
          <a:off x="9805168" y="172269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31" name="표 31756">
            <a:extLst>
              <a:ext uri="{FF2B5EF4-FFF2-40B4-BE49-F238E27FC236}">
                <a16:creationId xmlns:a16="http://schemas.microsoft.com/office/drawing/2014/main" id="{4D448D08-B9EF-41A3-9721-BA8EC98B53D0}"/>
              </a:ext>
            </a:extLst>
          </p:cNvPr>
          <p:cNvGraphicFramePr>
            <a:graphicFrameLocks noGrp="1"/>
          </p:cNvGraphicFramePr>
          <p:nvPr/>
        </p:nvGraphicFramePr>
        <p:xfrm>
          <a:off x="11838871" y="49180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32" name="표 31756">
            <a:extLst>
              <a:ext uri="{FF2B5EF4-FFF2-40B4-BE49-F238E27FC236}">
                <a16:creationId xmlns:a16="http://schemas.microsoft.com/office/drawing/2014/main" id="{7340D34C-A096-4E53-A5A6-DB9F76762BB3}"/>
              </a:ext>
            </a:extLst>
          </p:cNvPr>
          <p:cNvGraphicFramePr>
            <a:graphicFrameLocks noGrp="1"/>
          </p:cNvGraphicFramePr>
          <p:nvPr/>
        </p:nvGraphicFramePr>
        <p:xfrm>
          <a:off x="10104407" y="233659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39" name="표 31756">
            <a:extLst>
              <a:ext uri="{FF2B5EF4-FFF2-40B4-BE49-F238E27FC236}">
                <a16:creationId xmlns:a16="http://schemas.microsoft.com/office/drawing/2014/main" id="{68E948FC-936D-456A-9D39-FBECD0965B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089341"/>
              </p:ext>
            </p:extLst>
          </p:nvPr>
        </p:nvGraphicFramePr>
        <p:xfrm>
          <a:off x="3958316" y="199898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sp>
        <p:nvSpPr>
          <p:cNvPr id="24" name="텍스트 상자 9">
            <a:extLst>
              <a:ext uri="{FF2B5EF4-FFF2-40B4-BE49-F238E27FC236}">
                <a16:creationId xmlns:a16="http://schemas.microsoft.com/office/drawing/2014/main" id="{E7CB267B-C97E-47DA-B2A3-1B3B06200395}"/>
              </a:ext>
            </a:extLst>
          </p:cNvPr>
          <p:cNvSpPr txBox="1"/>
          <p:nvPr/>
        </p:nvSpPr>
        <p:spPr>
          <a:xfrm>
            <a:off x="1143000" y="1641617"/>
            <a:ext cx="9905999" cy="4918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Data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Node Feature			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Adjacency Matrix A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Node Label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5D9D0A-4B82-49DC-8DA2-A2A895E21B4A}"/>
              </a:ext>
            </a:extLst>
          </p:cNvPr>
          <p:cNvSpPr txBox="1"/>
          <p:nvPr/>
        </p:nvSpPr>
        <p:spPr>
          <a:xfrm>
            <a:off x="6095999" y="6567191"/>
            <a:ext cx="60975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https://github.com/heartcored98/Standalone-DeepLearning/blob/master/Lec9/Lec9-A.pdf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BDFC860-EF0D-428F-9784-7FF197BF23DD}"/>
              </a:ext>
            </a:extLst>
          </p:cNvPr>
          <p:cNvCxnSpPr>
            <a:cxnSpLocks/>
          </p:cNvCxnSpPr>
          <p:nvPr/>
        </p:nvCxnSpPr>
        <p:spPr>
          <a:xfrm>
            <a:off x="10369641" y="1555150"/>
            <a:ext cx="289088" cy="7814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3552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388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Graph Convolution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D5477605-DC6C-422E-9427-A8794A4CDF35}"/>
              </a:ext>
            </a:extLst>
          </p:cNvPr>
          <p:cNvSpPr/>
          <p:nvPr/>
        </p:nvSpPr>
        <p:spPr>
          <a:xfrm>
            <a:off x="10557068" y="2336591"/>
            <a:ext cx="360000" cy="360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F6963BB-7822-4C3C-BFFB-6FBBA7BB6D8F}"/>
              </a:ext>
            </a:extLst>
          </p:cNvPr>
          <p:cNvSpPr/>
          <p:nvPr/>
        </p:nvSpPr>
        <p:spPr>
          <a:xfrm>
            <a:off x="10189641" y="1195150"/>
            <a:ext cx="360000" cy="360000"/>
          </a:xfrm>
          <a:prstGeom prst="ellipse">
            <a:avLst/>
          </a:prstGeom>
          <a:solidFill>
            <a:srgbClr val="FFD1D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525E73E-4754-4242-BA82-B66D831A24A0}"/>
              </a:ext>
            </a:extLst>
          </p:cNvPr>
          <p:cNvSpPr/>
          <p:nvPr/>
        </p:nvSpPr>
        <p:spPr>
          <a:xfrm>
            <a:off x="11376528" y="1264400"/>
            <a:ext cx="360000" cy="360000"/>
          </a:xfrm>
          <a:prstGeom prst="ellipse">
            <a:avLst/>
          </a:prstGeom>
          <a:solidFill>
            <a:srgbClr val="E5FFF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3DD0CCB-0AE5-4763-A24B-350FD29C1931}"/>
              </a:ext>
            </a:extLst>
          </p:cNvPr>
          <p:cNvCxnSpPr>
            <a:cxnSpLocks/>
            <a:stCxn id="22" idx="5"/>
            <a:endCxn id="26" idx="1"/>
          </p:cNvCxnSpPr>
          <p:nvPr/>
        </p:nvCxnSpPr>
        <p:spPr>
          <a:xfrm>
            <a:off x="10496920" y="1502429"/>
            <a:ext cx="216154" cy="2516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B130926C-7DBB-4DEE-A68F-CB1071A72939}"/>
              </a:ext>
            </a:extLst>
          </p:cNvPr>
          <p:cNvSpPr/>
          <p:nvPr/>
        </p:nvSpPr>
        <p:spPr>
          <a:xfrm>
            <a:off x="10660353" y="1701397"/>
            <a:ext cx="360000" cy="360000"/>
          </a:xfrm>
          <a:prstGeom prst="ellipse">
            <a:avLst/>
          </a:prstGeom>
          <a:solidFill>
            <a:srgbClr val="C9F1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3679B7C-523D-41B4-8B25-2484C445475E}"/>
              </a:ext>
            </a:extLst>
          </p:cNvPr>
          <p:cNvCxnSpPr>
            <a:cxnSpLocks/>
            <a:stCxn id="26" idx="7"/>
            <a:endCxn id="23" idx="3"/>
          </p:cNvCxnSpPr>
          <p:nvPr/>
        </p:nvCxnSpPr>
        <p:spPr>
          <a:xfrm flipV="1">
            <a:off x="10967632" y="1571679"/>
            <a:ext cx="461617" cy="182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F0BA834-86B6-4557-9FF4-E7AE57342C36}"/>
              </a:ext>
            </a:extLst>
          </p:cNvPr>
          <p:cNvCxnSpPr>
            <a:cxnSpLocks/>
            <a:stCxn id="26" idx="4"/>
            <a:endCxn id="21" idx="0"/>
          </p:cNvCxnSpPr>
          <p:nvPr/>
        </p:nvCxnSpPr>
        <p:spPr>
          <a:xfrm flipH="1">
            <a:off x="10737068" y="2061397"/>
            <a:ext cx="103285" cy="2751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31756">
            <a:extLst>
              <a:ext uri="{FF2B5EF4-FFF2-40B4-BE49-F238E27FC236}">
                <a16:creationId xmlns:a16="http://schemas.microsoft.com/office/drawing/2014/main" id="{334CDEB3-6A22-4FDF-B3CB-2662200340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03796"/>
              </p:ext>
            </p:extLst>
          </p:nvPr>
        </p:nvGraphicFramePr>
        <p:xfrm>
          <a:off x="10822206" y="202227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30" name="표 31756">
            <a:extLst>
              <a:ext uri="{FF2B5EF4-FFF2-40B4-BE49-F238E27FC236}">
                <a16:creationId xmlns:a16="http://schemas.microsoft.com/office/drawing/2014/main" id="{7010E34B-0D98-4A4A-83F3-E9E0979C3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779849"/>
              </p:ext>
            </p:extLst>
          </p:nvPr>
        </p:nvGraphicFramePr>
        <p:xfrm>
          <a:off x="9805168" y="172269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31" name="표 31756">
            <a:extLst>
              <a:ext uri="{FF2B5EF4-FFF2-40B4-BE49-F238E27FC236}">
                <a16:creationId xmlns:a16="http://schemas.microsoft.com/office/drawing/2014/main" id="{4D448D08-B9EF-41A3-9721-BA8EC98B5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738630"/>
              </p:ext>
            </p:extLst>
          </p:nvPr>
        </p:nvGraphicFramePr>
        <p:xfrm>
          <a:off x="11838871" y="49180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32" name="표 31756">
            <a:extLst>
              <a:ext uri="{FF2B5EF4-FFF2-40B4-BE49-F238E27FC236}">
                <a16:creationId xmlns:a16="http://schemas.microsoft.com/office/drawing/2014/main" id="{7340D34C-A096-4E53-A5A6-DB9F76762B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934351"/>
              </p:ext>
            </p:extLst>
          </p:nvPr>
        </p:nvGraphicFramePr>
        <p:xfrm>
          <a:off x="10104407" y="233659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40" name="표 31756">
            <a:extLst>
              <a:ext uri="{FF2B5EF4-FFF2-40B4-BE49-F238E27FC236}">
                <a16:creationId xmlns:a16="http://schemas.microsoft.com/office/drawing/2014/main" id="{18DC537F-4419-42A1-939D-A146BE5BD5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213492"/>
              </p:ext>
            </p:extLst>
          </p:nvPr>
        </p:nvGraphicFramePr>
        <p:xfrm>
          <a:off x="4343047" y="199898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41" name="표 31756">
            <a:extLst>
              <a:ext uri="{FF2B5EF4-FFF2-40B4-BE49-F238E27FC236}">
                <a16:creationId xmlns:a16="http://schemas.microsoft.com/office/drawing/2014/main" id="{DB5E2AF8-E14A-4C6D-8A78-AA9F8410D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617942"/>
              </p:ext>
            </p:extLst>
          </p:nvPr>
        </p:nvGraphicFramePr>
        <p:xfrm>
          <a:off x="4740239" y="199898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42" name="표 31756">
            <a:extLst>
              <a:ext uri="{FF2B5EF4-FFF2-40B4-BE49-F238E27FC236}">
                <a16:creationId xmlns:a16="http://schemas.microsoft.com/office/drawing/2014/main" id="{1353265E-A72E-4353-84CC-86DA16FE17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194408"/>
              </p:ext>
            </p:extLst>
          </p:nvPr>
        </p:nvGraphicFramePr>
        <p:xfrm>
          <a:off x="5137431" y="199898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43" name="표 31756">
            <a:extLst>
              <a:ext uri="{FF2B5EF4-FFF2-40B4-BE49-F238E27FC236}">
                <a16:creationId xmlns:a16="http://schemas.microsoft.com/office/drawing/2014/main" id="{12D665A5-38FC-4440-A0F9-C91E654920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680763"/>
              </p:ext>
            </p:extLst>
          </p:nvPr>
        </p:nvGraphicFramePr>
        <p:xfrm>
          <a:off x="3958316" y="199898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sp>
        <p:nvSpPr>
          <p:cNvPr id="44" name="텍스트 상자 9">
            <a:extLst>
              <a:ext uri="{FF2B5EF4-FFF2-40B4-BE49-F238E27FC236}">
                <a16:creationId xmlns:a16="http://schemas.microsoft.com/office/drawing/2014/main" id="{66F97F67-CC67-4740-AC5C-59E2A822146F}"/>
              </a:ext>
            </a:extLst>
          </p:cNvPr>
          <p:cNvSpPr txBox="1"/>
          <p:nvPr/>
        </p:nvSpPr>
        <p:spPr>
          <a:xfrm>
            <a:off x="1143000" y="1641617"/>
            <a:ext cx="9905999" cy="4918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Data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Node Feature		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Adjacency Matrix A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Node Label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9582650-A45C-473B-8B09-249CC9FB804F}"/>
              </a:ext>
            </a:extLst>
          </p:cNvPr>
          <p:cNvSpPr txBox="1"/>
          <p:nvPr/>
        </p:nvSpPr>
        <p:spPr>
          <a:xfrm>
            <a:off x="6095999" y="6567191"/>
            <a:ext cx="60975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https://github.com/heartcored98/Standalone-DeepLearning/blob/master/Lec9/Lec9-A.pdf</a:t>
            </a:r>
          </a:p>
        </p:txBody>
      </p:sp>
      <p:graphicFrame>
        <p:nvGraphicFramePr>
          <p:cNvPr id="24" name="표 2">
            <a:extLst>
              <a:ext uri="{FF2B5EF4-FFF2-40B4-BE49-F238E27FC236}">
                <a16:creationId xmlns:a16="http://schemas.microsoft.com/office/drawing/2014/main" id="{8EF4A43A-1B89-4021-BBB7-E96BE4EA04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263239"/>
              </p:ext>
            </p:extLst>
          </p:nvPr>
        </p:nvGraphicFramePr>
        <p:xfrm>
          <a:off x="1754959" y="4175653"/>
          <a:ext cx="298528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7056">
                  <a:extLst>
                    <a:ext uri="{9D8B030D-6E8A-4147-A177-3AD203B41FA5}">
                      <a16:colId xmlns:a16="http://schemas.microsoft.com/office/drawing/2014/main" val="3431624404"/>
                    </a:ext>
                  </a:extLst>
                </a:gridCol>
                <a:gridCol w="597056">
                  <a:extLst>
                    <a:ext uri="{9D8B030D-6E8A-4147-A177-3AD203B41FA5}">
                      <a16:colId xmlns:a16="http://schemas.microsoft.com/office/drawing/2014/main" val="2263312448"/>
                    </a:ext>
                  </a:extLst>
                </a:gridCol>
                <a:gridCol w="597056">
                  <a:extLst>
                    <a:ext uri="{9D8B030D-6E8A-4147-A177-3AD203B41FA5}">
                      <a16:colId xmlns:a16="http://schemas.microsoft.com/office/drawing/2014/main" val="1713483499"/>
                    </a:ext>
                  </a:extLst>
                </a:gridCol>
                <a:gridCol w="597056">
                  <a:extLst>
                    <a:ext uri="{9D8B030D-6E8A-4147-A177-3AD203B41FA5}">
                      <a16:colId xmlns:a16="http://schemas.microsoft.com/office/drawing/2014/main" val="1286731753"/>
                    </a:ext>
                  </a:extLst>
                </a:gridCol>
                <a:gridCol w="597056">
                  <a:extLst>
                    <a:ext uri="{9D8B030D-6E8A-4147-A177-3AD203B41FA5}">
                      <a16:colId xmlns:a16="http://schemas.microsoft.com/office/drawing/2014/main" val="487820442"/>
                    </a:ext>
                  </a:extLst>
                </a:gridCol>
              </a:tblGrid>
              <a:tr h="363766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3620181"/>
                  </a:ext>
                </a:extLst>
              </a:tr>
              <a:tr h="363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1527253"/>
                  </a:ext>
                </a:extLst>
              </a:tr>
              <a:tr h="363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1406050"/>
                  </a:ext>
                </a:extLst>
              </a:tr>
              <a:tr h="363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9723861"/>
                  </a:ext>
                </a:extLst>
              </a:tr>
              <a:tr h="363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4969335"/>
                  </a:ext>
                </a:extLst>
              </a:tr>
            </a:tbl>
          </a:graphicData>
        </a:graphic>
      </p:graphicFrame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5AFE283-A360-48FB-BECF-A9D5C6238536}"/>
              </a:ext>
            </a:extLst>
          </p:cNvPr>
          <p:cNvCxnSpPr>
            <a:cxnSpLocks/>
          </p:cNvCxnSpPr>
          <p:nvPr/>
        </p:nvCxnSpPr>
        <p:spPr>
          <a:xfrm>
            <a:off x="10369641" y="1555150"/>
            <a:ext cx="289088" cy="7814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831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388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Graph Convolution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D5477605-DC6C-422E-9427-A8794A4CDF35}"/>
              </a:ext>
            </a:extLst>
          </p:cNvPr>
          <p:cNvSpPr/>
          <p:nvPr/>
        </p:nvSpPr>
        <p:spPr>
          <a:xfrm>
            <a:off x="10557068" y="2336591"/>
            <a:ext cx="360000" cy="360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F6963BB-7822-4C3C-BFFB-6FBBA7BB6D8F}"/>
              </a:ext>
            </a:extLst>
          </p:cNvPr>
          <p:cNvSpPr/>
          <p:nvPr/>
        </p:nvSpPr>
        <p:spPr>
          <a:xfrm>
            <a:off x="10189641" y="1195150"/>
            <a:ext cx="360000" cy="360000"/>
          </a:xfrm>
          <a:prstGeom prst="ellipse">
            <a:avLst/>
          </a:prstGeom>
          <a:solidFill>
            <a:srgbClr val="FFD1D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525E73E-4754-4242-BA82-B66D831A24A0}"/>
              </a:ext>
            </a:extLst>
          </p:cNvPr>
          <p:cNvSpPr/>
          <p:nvPr/>
        </p:nvSpPr>
        <p:spPr>
          <a:xfrm>
            <a:off x="11376528" y="1264400"/>
            <a:ext cx="360000" cy="360000"/>
          </a:xfrm>
          <a:prstGeom prst="ellipse">
            <a:avLst/>
          </a:prstGeom>
          <a:solidFill>
            <a:srgbClr val="E5FFF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3DD0CCB-0AE5-4763-A24B-350FD29C1931}"/>
              </a:ext>
            </a:extLst>
          </p:cNvPr>
          <p:cNvCxnSpPr>
            <a:cxnSpLocks/>
            <a:stCxn id="22" idx="5"/>
            <a:endCxn id="26" idx="1"/>
          </p:cNvCxnSpPr>
          <p:nvPr/>
        </p:nvCxnSpPr>
        <p:spPr>
          <a:xfrm>
            <a:off x="10496920" y="1502429"/>
            <a:ext cx="216154" cy="2516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B130926C-7DBB-4DEE-A68F-CB1071A72939}"/>
              </a:ext>
            </a:extLst>
          </p:cNvPr>
          <p:cNvSpPr/>
          <p:nvPr/>
        </p:nvSpPr>
        <p:spPr>
          <a:xfrm>
            <a:off x="10660353" y="1701397"/>
            <a:ext cx="360000" cy="360000"/>
          </a:xfrm>
          <a:prstGeom prst="ellipse">
            <a:avLst/>
          </a:prstGeom>
          <a:solidFill>
            <a:srgbClr val="C9F1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3679B7C-523D-41B4-8B25-2484C445475E}"/>
              </a:ext>
            </a:extLst>
          </p:cNvPr>
          <p:cNvCxnSpPr>
            <a:cxnSpLocks/>
            <a:stCxn id="26" idx="7"/>
            <a:endCxn id="23" idx="3"/>
          </p:cNvCxnSpPr>
          <p:nvPr/>
        </p:nvCxnSpPr>
        <p:spPr>
          <a:xfrm flipV="1">
            <a:off x="10967632" y="1571679"/>
            <a:ext cx="461617" cy="182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F0BA834-86B6-4557-9FF4-E7AE57342C36}"/>
              </a:ext>
            </a:extLst>
          </p:cNvPr>
          <p:cNvCxnSpPr>
            <a:cxnSpLocks/>
            <a:stCxn id="26" idx="4"/>
            <a:endCxn id="21" idx="0"/>
          </p:cNvCxnSpPr>
          <p:nvPr/>
        </p:nvCxnSpPr>
        <p:spPr>
          <a:xfrm flipH="1">
            <a:off x="10737068" y="2061397"/>
            <a:ext cx="103285" cy="2751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31756">
            <a:extLst>
              <a:ext uri="{FF2B5EF4-FFF2-40B4-BE49-F238E27FC236}">
                <a16:creationId xmlns:a16="http://schemas.microsoft.com/office/drawing/2014/main" id="{334CDEB3-6A22-4FDF-B3CB-266220034045}"/>
              </a:ext>
            </a:extLst>
          </p:cNvPr>
          <p:cNvGraphicFramePr>
            <a:graphicFrameLocks noGrp="1"/>
          </p:cNvGraphicFramePr>
          <p:nvPr/>
        </p:nvGraphicFramePr>
        <p:xfrm>
          <a:off x="10822206" y="202227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30" name="표 31756">
            <a:extLst>
              <a:ext uri="{FF2B5EF4-FFF2-40B4-BE49-F238E27FC236}">
                <a16:creationId xmlns:a16="http://schemas.microsoft.com/office/drawing/2014/main" id="{7010E34B-0D98-4A4A-83F3-E9E0979C3AED}"/>
              </a:ext>
            </a:extLst>
          </p:cNvPr>
          <p:cNvGraphicFramePr>
            <a:graphicFrameLocks noGrp="1"/>
          </p:cNvGraphicFramePr>
          <p:nvPr/>
        </p:nvGraphicFramePr>
        <p:xfrm>
          <a:off x="9805168" y="172269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31" name="표 31756">
            <a:extLst>
              <a:ext uri="{FF2B5EF4-FFF2-40B4-BE49-F238E27FC236}">
                <a16:creationId xmlns:a16="http://schemas.microsoft.com/office/drawing/2014/main" id="{4D448D08-B9EF-41A3-9721-BA8EC98B53D0}"/>
              </a:ext>
            </a:extLst>
          </p:cNvPr>
          <p:cNvGraphicFramePr>
            <a:graphicFrameLocks noGrp="1"/>
          </p:cNvGraphicFramePr>
          <p:nvPr/>
        </p:nvGraphicFramePr>
        <p:xfrm>
          <a:off x="11838871" y="49180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32" name="표 31756">
            <a:extLst>
              <a:ext uri="{FF2B5EF4-FFF2-40B4-BE49-F238E27FC236}">
                <a16:creationId xmlns:a16="http://schemas.microsoft.com/office/drawing/2014/main" id="{7340D34C-A096-4E53-A5A6-DB9F76762BB3}"/>
              </a:ext>
            </a:extLst>
          </p:cNvPr>
          <p:cNvGraphicFramePr>
            <a:graphicFrameLocks noGrp="1"/>
          </p:cNvGraphicFramePr>
          <p:nvPr/>
        </p:nvGraphicFramePr>
        <p:xfrm>
          <a:off x="10104407" y="233659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40" name="표 31756">
            <a:extLst>
              <a:ext uri="{FF2B5EF4-FFF2-40B4-BE49-F238E27FC236}">
                <a16:creationId xmlns:a16="http://schemas.microsoft.com/office/drawing/2014/main" id="{18DC537F-4419-42A1-939D-A146BE5BD518}"/>
              </a:ext>
            </a:extLst>
          </p:cNvPr>
          <p:cNvGraphicFramePr>
            <a:graphicFrameLocks noGrp="1"/>
          </p:cNvGraphicFramePr>
          <p:nvPr/>
        </p:nvGraphicFramePr>
        <p:xfrm>
          <a:off x="4343047" y="199898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41" name="표 31756">
            <a:extLst>
              <a:ext uri="{FF2B5EF4-FFF2-40B4-BE49-F238E27FC236}">
                <a16:creationId xmlns:a16="http://schemas.microsoft.com/office/drawing/2014/main" id="{DB5E2AF8-E14A-4C6D-8A78-AA9F8410DD1C}"/>
              </a:ext>
            </a:extLst>
          </p:cNvPr>
          <p:cNvGraphicFramePr>
            <a:graphicFrameLocks noGrp="1"/>
          </p:cNvGraphicFramePr>
          <p:nvPr/>
        </p:nvGraphicFramePr>
        <p:xfrm>
          <a:off x="4740239" y="199898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42" name="표 31756">
            <a:extLst>
              <a:ext uri="{FF2B5EF4-FFF2-40B4-BE49-F238E27FC236}">
                <a16:creationId xmlns:a16="http://schemas.microsoft.com/office/drawing/2014/main" id="{1353265E-A72E-4353-84CC-86DA16FE17FC}"/>
              </a:ext>
            </a:extLst>
          </p:cNvPr>
          <p:cNvGraphicFramePr>
            <a:graphicFrameLocks noGrp="1"/>
          </p:cNvGraphicFramePr>
          <p:nvPr/>
        </p:nvGraphicFramePr>
        <p:xfrm>
          <a:off x="5137431" y="199898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43" name="표 31756">
            <a:extLst>
              <a:ext uri="{FF2B5EF4-FFF2-40B4-BE49-F238E27FC236}">
                <a16:creationId xmlns:a16="http://schemas.microsoft.com/office/drawing/2014/main" id="{12D665A5-38FC-4440-A0F9-C91E6549208C}"/>
              </a:ext>
            </a:extLst>
          </p:cNvPr>
          <p:cNvGraphicFramePr>
            <a:graphicFrameLocks noGrp="1"/>
          </p:cNvGraphicFramePr>
          <p:nvPr/>
        </p:nvGraphicFramePr>
        <p:xfrm>
          <a:off x="3958316" y="199898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sp>
        <p:nvSpPr>
          <p:cNvPr id="44" name="텍스트 상자 9">
            <a:extLst>
              <a:ext uri="{FF2B5EF4-FFF2-40B4-BE49-F238E27FC236}">
                <a16:creationId xmlns:a16="http://schemas.microsoft.com/office/drawing/2014/main" id="{66F97F67-CC67-4740-AC5C-59E2A822146F}"/>
              </a:ext>
            </a:extLst>
          </p:cNvPr>
          <p:cNvSpPr txBox="1"/>
          <p:nvPr/>
        </p:nvSpPr>
        <p:spPr>
          <a:xfrm>
            <a:off x="1143000" y="1641617"/>
            <a:ext cx="9905999" cy="184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Data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Node Feature		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183F0F6-B62F-4880-AB29-BED2BD4BEE82}"/>
              </a:ext>
            </a:extLst>
          </p:cNvPr>
          <p:cNvCxnSpPr>
            <a:cxnSpLocks/>
          </p:cNvCxnSpPr>
          <p:nvPr/>
        </p:nvCxnSpPr>
        <p:spPr>
          <a:xfrm>
            <a:off x="10956043" y="3069919"/>
            <a:ext cx="2493" cy="927881"/>
          </a:xfrm>
          <a:prstGeom prst="straightConnector1">
            <a:avLst/>
          </a:prstGeom>
          <a:ln w="127000">
            <a:solidFill>
              <a:srgbClr val="FF000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8A125D1E-0F74-4FCF-9D8C-46A66D9F04A2}"/>
              </a:ext>
            </a:extLst>
          </p:cNvPr>
          <p:cNvSpPr/>
          <p:nvPr/>
        </p:nvSpPr>
        <p:spPr>
          <a:xfrm>
            <a:off x="10557068" y="6232255"/>
            <a:ext cx="360000" cy="360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D30A709-AAA5-4364-B98A-ED2057164F98}"/>
              </a:ext>
            </a:extLst>
          </p:cNvPr>
          <p:cNvSpPr/>
          <p:nvPr/>
        </p:nvSpPr>
        <p:spPr>
          <a:xfrm>
            <a:off x="10189641" y="5090814"/>
            <a:ext cx="360000" cy="360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E8982E7-5C5A-4300-B572-6512B8300AD6}"/>
              </a:ext>
            </a:extLst>
          </p:cNvPr>
          <p:cNvSpPr/>
          <p:nvPr/>
        </p:nvSpPr>
        <p:spPr>
          <a:xfrm>
            <a:off x="11376528" y="5160064"/>
            <a:ext cx="360000" cy="360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DEAD373-B879-4E90-9E0C-D18A3F616509}"/>
              </a:ext>
            </a:extLst>
          </p:cNvPr>
          <p:cNvCxnSpPr>
            <a:cxnSpLocks/>
            <a:stCxn id="34" idx="5"/>
            <a:endCxn id="37" idx="1"/>
          </p:cNvCxnSpPr>
          <p:nvPr/>
        </p:nvCxnSpPr>
        <p:spPr>
          <a:xfrm>
            <a:off x="10496920" y="5398093"/>
            <a:ext cx="216154" cy="2516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4D14D5EF-D8FC-439A-8EF8-3E5715FACD6B}"/>
              </a:ext>
            </a:extLst>
          </p:cNvPr>
          <p:cNvSpPr/>
          <p:nvPr/>
        </p:nvSpPr>
        <p:spPr>
          <a:xfrm>
            <a:off x="10660353" y="5597061"/>
            <a:ext cx="360000" cy="360000"/>
          </a:xfrm>
          <a:prstGeom prst="ellipse">
            <a:avLst/>
          </a:prstGeom>
          <a:solidFill>
            <a:srgbClr val="DEC8EE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CE9CA77-4CC1-42AB-9C54-323A47EF4DD5}"/>
              </a:ext>
            </a:extLst>
          </p:cNvPr>
          <p:cNvCxnSpPr>
            <a:cxnSpLocks/>
            <a:stCxn id="37" idx="7"/>
            <a:endCxn id="35" idx="3"/>
          </p:cNvCxnSpPr>
          <p:nvPr/>
        </p:nvCxnSpPr>
        <p:spPr>
          <a:xfrm flipV="1">
            <a:off x="10967632" y="5467343"/>
            <a:ext cx="461617" cy="182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81E61C0-C8E4-4628-A372-A937932E41A7}"/>
              </a:ext>
            </a:extLst>
          </p:cNvPr>
          <p:cNvCxnSpPr>
            <a:cxnSpLocks/>
            <a:stCxn id="37" idx="4"/>
            <a:endCxn id="33" idx="0"/>
          </p:cNvCxnSpPr>
          <p:nvPr/>
        </p:nvCxnSpPr>
        <p:spPr>
          <a:xfrm flipH="1">
            <a:off x="10737068" y="5957061"/>
            <a:ext cx="103285" cy="2751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표 31756">
            <a:extLst>
              <a:ext uri="{FF2B5EF4-FFF2-40B4-BE49-F238E27FC236}">
                <a16:creationId xmlns:a16="http://schemas.microsoft.com/office/drawing/2014/main" id="{71573547-46B3-4B01-94E2-895A256DBA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874458"/>
              </p:ext>
            </p:extLst>
          </p:nvPr>
        </p:nvGraphicFramePr>
        <p:xfrm>
          <a:off x="10822206" y="409789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686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EC8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92E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A58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8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BA64BF-1D69-4641-9F1D-025943002080}"/>
                  </a:ext>
                </a:extLst>
              </p:cNvPr>
              <p:cNvSpPr txBox="1"/>
              <p:nvPr/>
            </p:nvSpPr>
            <p:spPr>
              <a:xfrm>
                <a:off x="4740239" y="3812039"/>
                <a:ext cx="5992025" cy="3549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1" i="1" smtClean="0">
                            <a:solidFill>
                              <a:srgbClr val="692E96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1" i="1" smtClean="0">
                            <a:solidFill>
                              <a:srgbClr val="692E96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692E96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ko-KR" b="1" i="1" smtClean="0">
                            <a:solidFill>
                              <a:srgbClr val="692E9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solidFill>
                              <a:srgbClr val="692E96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altLang="ko-KR" b="1" i="1" smtClean="0">
                            <a:solidFill>
                              <a:srgbClr val="692E96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1" i="1" smtClean="0">
                            <a:solidFill>
                              <a:srgbClr val="692E96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b="1" i="1" smtClean="0">
                            <a:solidFill>
                              <a:srgbClr val="692E9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ko-KR" b="1" i="1" smtClean="0">
                            <a:solidFill>
                              <a:srgbClr val="0091C4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1" i="1" smtClean="0">
                            <a:solidFill>
                              <a:srgbClr val="0091C4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91C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d>
                          <m:dPr>
                            <m:ctrlPr>
                              <a:rPr lang="en-US" altLang="ko-KR" b="1" i="1" smtClean="0">
                                <a:solidFill>
                                  <a:srgbClr val="0091C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solidFill>
                                  <a:srgbClr val="0091C4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d>
                      </m:sup>
                    </m:sSubSup>
                    <m:sSup>
                      <m:sSupPr>
                        <m:ctrlPr>
                          <a:rPr lang="en-US" altLang="ko-KR" b="1" i="1" smtClean="0">
                            <a:solidFill>
                              <a:srgbClr val="0091C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 smtClean="0">
                            <a:solidFill>
                              <a:srgbClr val="0091C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d>
                          <m:dPr>
                            <m:ctrlPr>
                              <a:rPr lang="en-US" altLang="ko-KR" b="1" i="1" smtClean="0">
                                <a:solidFill>
                                  <a:srgbClr val="0091C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solidFill>
                                  <a:srgbClr val="0091C4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d>
                      </m:sup>
                    </m:sSup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d>
                          <m:dPr>
                            <m:ctrlPr>
                              <a:rPr lang="en-US" altLang="ko-KR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d>
                      </m:sup>
                    </m:sSubSup>
                    <m:sSup>
                      <m:sSupPr>
                        <m:ctrlP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ko-KR" b="1" dirty="0"/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  <m:sup>
                        <m:d>
                          <m:dPr>
                            <m:ctrlPr>
                              <a:rPr lang="en-US" altLang="ko-KR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d>
                      </m:sup>
                    </m:sSubSup>
                    <m:sSup>
                      <m:sSupPr>
                        <m:ctrlPr>
                          <a:rPr lang="en-US" altLang="ko-K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ko-K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altLang="ko-K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ko-KR" b="1" dirty="0"/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1" i="1" smtClean="0">
                            <a:solidFill>
                              <a:srgbClr val="D09E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1" i="1">
                            <a:solidFill>
                              <a:srgbClr val="D09E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D09E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  <m:sup>
                        <m:d>
                          <m:dPr>
                            <m:ctrlPr>
                              <a:rPr lang="en-US" altLang="ko-KR" b="1" i="1">
                                <a:solidFill>
                                  <a:srgbClr val="D09E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>
                                <a:solidFill>
                                  <a:srgbClr val="D09E0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d>
                      </m:sup>
                    </m:sSubSup>
                    <m:sSup>
                      <m:sSupPr>
                        <m:ctrlPr>
                          <a:rPr lang="en-US" altLang="ko-KR" b="1" i="1">
                            <a:solidFill>
                              <a:srgbClr val="D09E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solidFill>
                              <a:srgbClr val="D09E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ko-KR" b="1" i="1">
                            <a:solidFill>
                              <a:srgbClr val="D09E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>
                            <a:solidFill>
                              <a:srgbClr val="D09E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altLang="ko-KR" b="1" i="1">
                            <a:solidFill>
                              <a:srgbClr val="D09E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BA64BF-1D69-4641-9F1D-025943002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239" y="3812039"/>
                <a:ext cx="5992025" cy="354905"/>
              </a:xfrm>
              <a:prstGeom prst="rect">
                <a:avLst/>
              </a:prstGeom>
              <a:blipFill>
                <a:blip r:embed="rId2"/>
                <a:stretch>
                  <a:fillRect l="-1424" t="-8475" r="-916" b="-305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6827E600-5A66-4414-A55F-4C0712B5D80A}"/>
              </a:ext>
            </a:extLst>
          </p:cNvPr>
          <p:cNvSpPr txBox="1"/>
          <p:nvPr/>
        </p:nvSpPr>
        <p:spPr>
          <a:xfrm>
            <a:off x="6095999" y="6567191"/>
            <a:ext cx="60975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https://github.com/heartcored98/Standalone-DeepLearning/blob/master/Lec9/Lec9-A.pdf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6520ECA-89BD-4335-857C-A24D36897169}"/>
              </a:ext>
            </a:extLst>
          </p:cNvPr>
          <p:cNvCxnSpPr>
            <a:cxnSpLocks/>
          </p:cNvCxnSpPr>
          <p:nvPr/>
        </p:nvCxnSpPr>
        <p:spPr>
          <a:xfrm>
            <a:off x="10369641" y="1555150"/>
            <a:ext cx="289088" cy="7814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A834600-66A7-4C56-8C4C-C352433354BB}"/>
              </a:ext>
            </a:extLst>
          </p:cNvPr>
          <p:cNvCxnSpPr>
            <a:cxnSpLocks/>
            <a:stCxn id="34" idx="4"/>
            <a:endCxn id="33" idx="1"/>
          </p:cNvCxnSpPr>
          <p:nvPr/>
        </p:nvCxnSpPr>
        <p:spPr>
          <a:xfrm>
            <a:off x="10369641" y="5450814"/>
            <a:ext cx="240148" cy="83416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8678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388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Graph Convolution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D5477605-DC6C-422E-9427-A8794A4CDF35}"/>
              </a:ext>
            </a:extLst>
          </p:cNvPr>
          <p:cNvSpPr/>
          <p:nvPr/>
        </p:nvSpPr>
        <p:spPr>
          <a:xfrm>
            <a:off x="10557068" y="2336591"/>
            <a:ext cx="360000" cy="360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F6963BB-7822-4C3C-BFFB-6FBBA7BB6D8F}"/>
              </a:ext>
            </a:extLst>
          </p:cNvPr>
          <p:cNvSpPr/>
          <p:nvPr/>
        </p:nvSpPr>
        <p:spPr>
          <a:xfrm>
            <a:off x="10189641" y="1195150"/>
            <a:ext cx="360000" cy="360000"/>
          </a:xfrm>
          <a:prstGeom prst="ellipse">
            <a:avLst/>
          </a:prstGeom>
          <a:solidFill>
            <a:srgbClr val="FFD1D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525E73E-4754-4242-BA82-B66D831A24A0}"/>
              </a:ext>
            </a:extLst>
          </p:cNvPr>
          <p:cNvSpPr/>
          <p:nvPr/>
        </p:nvSpPr>
        <p:spPr>
          <a:xfrm>
            <a:off x="11376528" y="1264400"/>
            <a:ext cx="360000" cy="360000"/>
          </a:xfrm>
          <a:prstGeom prst="ellipse">
            <a:avLst/>
          </a:prstGeom>
          <a:solidFill>
            <a:srgbClr val="E5FFF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3DD0CCB-0AE5-4763-A24B-350FD29C1931}"/>
              </a:ext>
            </a:extLst>
          </p:cNvPr>
          <p:cNvCxnSpPr>
            <a:cxnSpLocks/>
            <a:stCxn id="22" idx="5"/>
            <a:endCxn id="26" idx="1"/>
          </p:cNvCxnSpPr>
          <p:nvPr/>
        </p:nvCxnSpPr>
        <p:spPr>
          <a:xfrm>
            <a:off x="10496920" y="1502429"/>
            <a:ext cx="216154" cy="2516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B130926C-7DBB-4DEE-A68F-CB1071A72939}"/>
              </a:ext>
            </a:extLst>
          </p:cNvPr>
          <p:cNvSpPr/>
          <p:nvPr/>
        </p:nvSpPr>
        <p:spPr>
          <a:xfrm>
            <a:off x="10660353" y="1701397"/>
            <a:ext cx="360000" cy="360000"/>
          </a:xfrm>
          <a:prstGeom prst="ellipse">
            <a:avLst/>
          </a:prstGeom>
          <a:solidFill>
            <a:srgbClr val="C9F1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3679B7C-523D-41B4-8B25-2484C445475E}"/>
              </a:ext>
            </a:extLst>
          </p:cNvPr>
          <p:cNvCxnSpPr>
            <a:cxnSpLocks/>
            <a:stCxn id="26" idx="7"/>
            <a:endCxn id="23" idx="3"/>
          </p:cNvCxnSpPr>
          <p:nvPr/>
        </p:nvCxnSpPr>
        <p:spPr>
          <a:xfrm flipV="1">
            <a:off x="10967632" y="1571679"/>
            <a:ext cx="461617" cy="182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F0BA834-86B6-4557-9FF4-E7AE57342C36}"/>
              </a:ext>
            </a:extLst>
          </p:cNvPr>
          <p:cNvCxnSpPr>
            <a:cxnSpLocks/>
            <a:stCxn id="26" idx="4"/>
            <a:endCxn id="21" idx="0"/>
          </p:cNvCxnSpPr>
          <p:nvPr/>
        </p:nvCxnSpPr>
        <p:spPr>
          <a:xfrm flipH="1">
            <a:off x="10737068" y="2061397"/>
            <a:ext cx="103285" cy="2751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31756">
            <a:extLst>
              <a:ext uri="{FF2B5EF4-FFF2-40B4-BE49-F238E27FC236}">
                <a16:creationId xmlns:a16="http://schemas.microsoft.com/office/drawing/2014/main" id="{334CDEB3-6A22-4FDF-B3CB-266220034045}"/>
              </a:ext>
            </a:extLst>
          </p:cNvPr>
          <p:cNvGraphicFramePr>
            <a:graphicFrameLocks noGrp="1"/>
          </p:cNvGraphicFramePr>
          <p:nvPr/>
        </p:nvGraphicFramePr>
        <p:xfrm>
          <a:off x="10822206" y="202227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30" name="표 31756">
            <a:extLst>
              <a:ext uri="{FF2B5EF4-FFF2-40B4-BE49-F238E27FC236}">
                <a16:creationId xmlns:a16="http://schemas.microsoft.com/office/drawing/2014/main" id="{7010E34B-0D98-4A4A-83F3-E9E0979C3AED}"/>
              </a:ext>
            </a:extLst>
          </p:cNvPr>
          <p:cNvGraphicFramePr>
            <a:graphicFrameLocks noGrp="1"/>
          </p:cNvGraphicFramePr>
          <p:nvPr/>
        </p:nvGraphicFramePr>
        <p:xfrm>
          <a:off x="9805168" y="172269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31" name="표 31756">
            <a:extLst>
              <a:ext uri="{FF2B5EF4-FFF2-40B4-BE49-F238E27FC236}">
                <a16:creationId xmlns:a16="http://schemas.microsoft.com/office/drawing/2014/main" id="{4D448D08-B9EF-41A3-9721-BA8EC98B53D0}"/>
              </a:ext>
            </a:extLst>
          </p:cNvPr>
          <p:cNvGraphicFramePr>
            <a:graphicFrameLocks noGrp="1"/>
          </p:cNvGraphicFramePr>
          <p:nvPr/>
        </p:nvGraphicFramePr>
        <p:xfrm>
          <a:off x="11838871" y="49180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32" name="표 31756">
            <a:extLst>
              <a:ext uri="{FF2B5EF4-FFF2-40B4-BE49-F238E27FC236}">
                <a16:creationId xmlns:a16="http://schemas.microsoft.com/office/drawing/2014/main" id="{7340D34C-A096-4E53-A5A6-DB9F76762BB3}"/>
              </a:ext>
            </a:extLst>
          </p:cNvPr>
          <p:cNvGraphicFramePr>
            <a:graphicFrameLocks noGrp="1"/>
          </p:cNvGraphicFramePr>
          <p:nvPr/>
        </p:nvGraphicFramePr>
        <p:xfrm>
          <a:off x="10104407" y="233659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40" name="표 31756">
            <a:extLst>
              <a:ext uri="{FF2B5EF4-FFF2-40B4-BE49-F238E27FC236}">
                <a16:creationId xmlns:a16="http://schemas.microsoft.com/office/drawing/2014/main" id="{18DC537F-4419-42A1-939D-A146BE5BD518}"/>
              </a:ext>
            </a:extLst>
          </p:cNvPr>
          <p:cNvGraphicFramePr>
            <a:graphicFrameLocks noGrp="1"/>
          </p:cNvGraphicFramePr>
          <p:nvPr/>
        </p:nvGraphicFramePr>
        <p:xfrm>
          <a:off x="4343047" y="199898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41" name="표 31756">
            <a:extLst>
              <a:ext uri="{FF2B5EF4-FFF2-40B4-BE49-F238E27FC236}">
                <a16:creationId xmlns:a16="http://schemas.microsoft.com/office/drawing/2014/main" id="{DB5E2AF8-E14A-4C6D-8A78-AA9F8410DD1C}"/>
              </a:ext>
            </a:extLst>
          </p:cNvPr>
          <p:cNvGraphicFramePr>
            <a:graphicFrameLocks noGrp="1"/>
          </p:cNvGraphicFramePr>
          <p:nvPr/>
        </p:nvGraphicFramePr>
        <p:xfrm>
          <a:off x="4740239" y="199898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42" name="표 31756">
            <a:extLst>
              <a:ext uri="{FF2B5EF4-FFF2-40B4-BE49-F238E27FC236}">
                <a16:creationId xmlns:a16="http://schemas.microsoft.com/office/drawing/2014/main" id="{1353265E-A72E-4353-84CC-86DA16FE17FC}"/>
              </a:ext>
            </a:extLst>
          </p:cNvPr>
          <p:cNvGraphicFramePr>
            <a:graphicFrameLocks noGrp="1"/>
          </p:cNvGraphicFramePr>
          <p:nvPr/>
        </p:nvGraphicFramePr>
        <p:xfrm>
          <a:off x="5137431" y="199898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43" name="표 31756">
            <a:extLst>
              <a:ext uri="{FF2B5EF4-FFF2-40B4-BE49-F238E27FC236}">
                <a16:creationId xmlns:a16="http://schemas.microsoft.com/office/drawing/2014/main" id="{12D665A5-38FC-4440-A0F9-C91E6549208C}"/>
              </a:ext>
            </a:extLst>
          </p:cNvPr>
          <p:cNvGraphicFramePr>
            <a:graphicFrameLocks noGrp="1"/>
          </p:cNvGraphicFramePr>
          <p:nvPr/>
        </p:nvGraphicFramePr>
        <p:xfrm>
          <a:off x="3958316" y="199898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4" name="텍스트 상자 9">
                <a:extLst>
                  <a:ext uri="{FF2B5EF4-FFF2-40B4-BE49-F238E27FC236}">
                    <a16:creationId xmlns:a16="http://schemas.microsoft.com/office/drawing/2014/main" id="{66F97F67-CC67-4740-AC5C-59E2A822146F}"/>
                  </a:ext>
                </a:extLst>
              </p:cNvPr>
              <p:cNvSpPr txBox="1"/>
              <p:nvPr/>
            </p:nvSpPr>
            <p:spPr>
              <a:xfrm>
                <a:off x="1143000" y="1641617"/>
                <a:ext cx="9905999" cy="4464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Data</a:t>
                </a:r>
              </a:p>
              <a:p>
                <a:pPr marL="914400" lvl="1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Node Feature			Feature Matrix X</a:t>
                </a:r>
              </a:p>
              <a:p>
                <a:pPr marL="914400" lvl="1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ko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altLang="ko-KR" sz="2000" b="1" dirty="0">
                  <a:solidFill>
                    <a:schemeClr val="tx1"/>
                  </a:solidFill>
                  <a:latin typeface="Noto Sans CJK KR DemiLight" charset="-127"/>
                </a:endParaRPr>
              </a:p>
              <a:p>
                <a:pPr marL="914400" lvl="1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H is Latent Feature</a:t>
                </a:r>
              </a:p>
              <a:p>
                <a:pPr lvl="1">
                  <a:lnSpc>
                    <a:spcPct val="200000"/>
                  </a:lnSpc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			  Feature Matrix X   Weight Matrix W + b</a:t>
                </a:r>
              </a:p>
              <a:p>
                <a:pPr lvl="1">
                  <a:lnSpc>
                    <a:spcPct val="200000"/>
                  </a:lnSpc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XW</a:t>
                </a:r>
              </a:p>
              <a:p>
                <a:pPr lvl="1">
                  <a:lnSpc>
                    <a:spcPct val="200000"/>
                  </a:lnSpc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					    x	</a:t>
                </a:r>
              </a:p>
            </p:txBody>
          </p:sp>
        </mc:Choice>
        <mc:Fallback xmlns="">
          <p:sp>
            <p:nvSpPr>
              <p:cNvPr id="44" name="텍스트 상자 9">
                <a:extLst>
                  <a:ext uri="{FF2B5EF4-FFF2-40B4-BE49-F238E27FC236}">
                    <a16:creationId xmlns:a16="http://schemas.microsoft.com/office/drawing/2014/main" id="{66F97F67-CC67-4740-AC5C-59E2A8221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641617"/>
                <a:ext cx="9905999" cy="4464940"/>
              </a:xfrm>
              <a:prstGeom prst="rect">
                <a:avLst/>
              </a:prstGeom>
              <a:blipFill>
                <a:blip r:embed="rId2"/>
                <a:stretch>
                  <a:fillRect l="-554" b="-15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183F0F6-B62F-4880-AB29-BED2BD4BEE82}"/>
              </a:ext>
            </a:extLst>
          </p:cNvPr>
          <p:cNvCxnSpPr>
            <a:cxnSpLocks/>
          </p:cNvCxnSpPr>
          <p:nvPr/>
        </p:nvCxnSpPr>
        <p:spPr>
          <a:xfrm>
            <a:off x="10956043" y="3069919"/>
            <a:ext cx="2493" cy="927881"/>
          </a:xfrm>
          <a:prstGeom prst="straightConnector1">
            <a:avLst/>
          </a:prstGeom>
          <a:ln w="127000">
            <a:solidFill>
              <a:srgbClr val="FF000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8A125D1E-0F74-4FCF-9D8C-46A66D9F04A2}"/>
              </a:ext>
            </a:extLst>
          </p:cNvPr>
          <p:cNvSpPr/>
          <p:nvPr/>
        </p:nvSpPr>
        <p:spPr>
          <a:xfrm>
            <a:off x="10557068" y="6232255"/>
            <a:ext cx="360000" cy="360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D30A709-AAA5-4364-B98A-ED2057164F98}"/>
              </a:ext>
            </a:extLst>
          </p:cNvPr>
          <p:cNvSpPr/>
          <p:nvPr/>
        </p:nvSpPr>
        <p:spPr>
          <a:xfrm>
            <a:off x="10189641" y="5090814"/>
            <a:ext cx="360000" cy="360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E8982E7-5C5A-4300-B572-6512B8300AD6}"/>
              </a:ext>
            </a:extLst>
          </p:cNvPr>
          <p:cNvSpPr/>
          <p:nvPr/>
        </p:nvSpPr>
        <p:spPr>
          <a:xfrm>
            <a:off x="11376528" y="5160064"/>
            <a:ext cx="360000" cy="360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DEAD373-B879-4E90-9E0C-D18A3F616509}"/>
              </a:ext>
            </a:extLst>
          </p:cNvPr>
          <p:cNvCxnSpPr>
            <a:cxnSpLocks/>
            <a:stCxn id="34" idx="5"/>
            <a:endCxn id="37" idx="1"/>
          </p:cNvCxnSpPr>
          <p:nvPr/>
        </p:nvCxnSpPr>
        <p:spPr>
          <a:xfrm>
            <a:off x="10496920" y="5398093"/>
            <a:ext cx="216154" cy="2516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4D14D5EF-D8FC-439A-8EF8-3E5715FACD6B}"/>
              </a:ext>
            </a:extLst>
          </p:cNvPr>
          <p:cNvSpPr/>
          <p:nvPr/>
        </p:nvSpPr>
        <p:spPr>
          <a:xfrm>
            <a:off x="10660353" y="5597061"/>
            <a:ext cx="360000" cy="360000"/>
          </a:xfrm>
          <a:prstGeom prst="ellipse">
            <a:avLst/>
          </a:prstGeom>
          <a:solidFill>
            <a:srgbClr val="DEC8EE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CE9CA77-4CC1-42AB-9C54-323A47EF4DD5}"/>
              </a:ext>
            </a:extLst>
          </p:cNvPr>
          <p:cNvCxnSpPr>
            <a:cxnSpLocks/>
            <a:stCxn id="37" idx="7"/>
            <a:endCxn id="35" idx="3"/>
          </p:cNvCxnSpPr>
          <p:nvPr/>
        </p:nvCxnSpPr>
        <p:spPr>
          <a:xfrm flipV="1">
            <a:off x="10967632" y="5467343"/>
            <a:ext cx="461617" cy="182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81E61C0-C8E4-4628-A372-A937932E41A7}"/>
              </a:ext>
            </a:extLst>
          </p:cNvPr>
          <p:cNvCxnSpPr>
            <a:cxnSpLocks/>
            <a:stCxn id="37" idx="4"/>
            <a:endCxn id="33" idx="0"/>
          </p:cNvCxnSpPr>
          <p:nvPr/>
        </p:nvCxnSpPr>
        <p:spPr>
          <a:xfrm flipH="1">
            <a:off x="10737068" y="5957061"/>
            <a:ext cx="103285" cy="2751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표 31756">
            <a:extLst>
              <a:ext uri="{FF2B5EF4-FFF2-40B4-BE49-F238E27FC236}">
                <a16:creationId xmlns:a16="http://schemas.microsoft.com/office/drawing/2014/main" id="{71573547-46B3-4B01-94E2-895A256DBA38}"/>
              </a:ext>
            </a:extLst>
          </p:cNvPr>
          <p:cNvGraphicFramePr>
            <a:graphicFrameLocks noGrp="1"/>
          </p:cNvGraphicFramePr>
          <p:nvPr/>
        </p:nvGraphicFramePr>
        <p:xfrm>
          <a:off x="10822206" y="409789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686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EC8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92E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A58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8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BA64BF-1D69-4641-9F1D-025943002080}"/>
                  </a:ext>
                </a:extLst>
              </p:cNvPr>
              <p:cNvSpPr txBox="1"/>
              <p:nvPr/>
            </p:nvSpPr>
            <p:spPr>
              <a:xfrm>
                <a:off x="4740239" y="3812039"/>
                <a:ext cx="5992025" cy="3549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1" i="1" smtClean="0">
                            <a:solidFill>
                              <a:srgbClr val="692E96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1" i="1" smtClean="0">
                            <a:solidFill>
                              <a:srgbClr val="692E96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692E96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ko-KR" b="1" i="1" smtClean="0">
                            <a:solidFill>
                              <a:srgbClr val="692E9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solidFill>
                              <a:srgbClr val="692E96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altLang="ko-KR" b="1" i="1" smtClean="0">
                            <a:solidFill>
                              <a:srgbClr val="692E96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1" i="1" smtClean="0">
                            <a:solidFill>
                              <a:srgbClr val="692E96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b="1" i="1" smtClean="0">
                            <a:solidFill>
                              <a:srgbClr val="692E9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ko-KR" b="1" i="1" smtClean="0">
                            <a:solidFill>
                              <a:srgbClr val="0091C4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1" i="1" smtClean="0">
                            <a:solidFill>
                              <a:srgbClr val="0091C4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91C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d>
                          <m:dPr>
                            <m:ctrlPr>
                              <a:rPr lang="en-US" altLang="ko-KR" b="1" i="1" smtClean="0">
                                <a:solidFill>
                                  <a:srgbClr val="0091C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solidFill>
                                  <a:srgbClr val="0091C4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d>
                      </m:sup>
                    </m:sSubSup>
                    <m:sSup>
                      <m:sSupPr>
                        <m:ctrlPr>
                          <a:rPr lang="en-US" altLang="ko-KR" b="1" i="1" smtClean="0">
                            <a:solidFill>
                              <a:srgbClr val="0091C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 smtClean="0">
                            <a:solidFill>
                              <a:srgbClr val="0091C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d>
                          <m:dPr>
                            <m:ctrlPr>
                              <a:rPr lang="en-US" altLang="ko-KR" b="1" i="1" smtClean="0">
                                <a:solidFill>
                                  <a:srgbClr val="0091C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solidFill>
                                  <a:srgbClr val="0091C4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d>
                      </m:sup>
                    </m:sSup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d>
                          <m:dPr>
                            <m:ctrlPr>
                              <a:rPr lang="en-US" altLang="ko-KR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d>
                      </m:sup>
                    </m:sSubSup>
                    <m:sSup>
                      <m:sSupPr>
                        <m:ctrlP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ko-KR" b="1" dirty="0"/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  <m:sup>
                        <m:d>
                          <m:dPr>
                            <m:ctrlPr>
                              <a:rPr lang="en-US" altLang="ko-KR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d>
                      </m:sup>
                    </m:sSubSup>
                    <m:sSup>
                      <m:sSupPr>
                        <m:ctrlPr>
                          <a:rPr lang="en-US" altLang="ko-K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ko-K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altLang="ko-K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ko-KR" b="1" dirty="0"/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1" i="1" smtClean="0">
                            <a:solidFill>
                              <a:srgbClr val="D09E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1" i="1">
                            <a:solidFill>
                              <a:srgbClr val="D09E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D09E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  <m:sup>
                        <m:d>
                          <m:dPr>
                            <m:ctrlPr>
                              <a:rPr lang="en-US" altLang="ko-KR" b="1" i="1">
                                <a:solidFill>
                                  <a:srgbClr val="D09E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>
                                <a:solidFill>
                                  <a:srgbClr val="D09E0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d>
                      </m:sup>
                    </m:sSubSup>
                    <m:sSup>
                      <m:sSupPr>
                        <m:ctrlPr>
                          <a:rPr lang="en-US" altLang="ko-KR" b="1" i="1">
                            <a:solidFill>
                              <a:srgbClr val="D09E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solidFill>
                              <a:srgbClr val="D09E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ko-KR" b="1" i="1">
                            <a:solidFill>
                              <a:srgbClr val="D09E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>
                            <a:solidFill>
                              <a:srgbClr val="D09E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altLang="ko-KR" b="1" i="1">
                            <a:solidFill>
                              <a:srgbClr val="D09E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BA64BF-1D69-4641-9F1D-025943002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239" y="3812039"/>
                <a:ext cx="5992025" cy="354905"/>
              </a:xfrm>
              <a:prstGeom prst="rect">
                <a:avLst/>
              </a:prstGeom>
              <a:blipFill>
                <a:blip r:embed="rId3"/>
                <a:stretch>
                  <a:fillRect l="-1424" t="-8475" r="-916" b="-305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6827E600-5A66-4414-A55F-4C0712B5D80A}"/>
              </a:ext>
            </a:extLst>
          </p:cNvPr>
          <p:cNvSpPr txBox="1"/>
          <p:nvPr/>
        </p:nvSpPr>
        <p:spPr>
          <a:xfrm>
            <a:off x="6095999" y="6567191"/>
            <a:ext cx="60975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https://github.com/heartcored98/Standalone-DeepLearning/blob/master/Lec9/Lec9-A.pdf</a:t>
            </a:r>
          </a:p>
        </p:txBody>
      </p:sp>
      <p:sp>
        <p:nvSpPr>
          <p:cNvPr id="45" name="화살표: 아래로 구부러짐 44">
            <a:extLst>
              <a:ext uri="{FF2B5EF4-FFF2-40B4-BE49-F238E27FC236}">
                <a16:creationId xmlns:a16="http://schemas.microsoft.com/office/drawing/2014/main" id="{D6D371A8-CEE5-42C3-8C2D-E1FC6580F57E}"/>
              </a:ext>
            </a:extLst>
          </p:cNvPr>
          <p:cNvSpPr/>
          <p:nvPr/>
        </p:nvSpPr>
        <p:spPr>
          <a:xfrm>
            <a:off x="4556146" y="977090"/>
            <a:ext cx="4429234" cy="934620"/>
          </a:xfrm>
          <a:prstGeom prst="curvedDownArrow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48" name="표 3">
            <a:extLst>
              <a:ext uri="{FF2B5EF4-FFF2-40B4-BE49-F238E27FC236}">
                <a16:creationId xmlns:a16="http://schemas.microsoft.com/office/drawing/2014/main" id="{538C0A3F-5A2A-4B16-BDE6-7AAB78C2A2E2}"/>
              </a:ext>
            </a:extLst>
          </p:cNvPr>
          <p:cNvGraphicFramePr>
            <a:graphicFrameLocks noGrp="1"/>
          </p:cNvGraphicFramePr>
          <p:nvPr/>
        </p:nvGraphicFramePr>
        <p:xfrm>
          <a:off x="7962783" y="2061397"/>
          <a:ext cx="1518455" cy="1274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691">
                  <a:extLst>
                    <a:ext uri="{9D8B030D-6E8A-4147-A177-3AD203B41FA5}">
                      <a16:colId xmlns:a16="http://schemas.microsoft.com/office/drawing/2014/main" val="1026959820"/>
                    </a:ext>
                  </a:extLst>
                </a:gridCol>
                <a:gridCol w="303691">
                  <a:extLst>
                    <a:ext uri="{9D8B030D-6E8A-4147-A177-3AD203B41FA5}">
                      <a16:colId xmlns:a16="http://schemas.microsoft.com/office/drawing/2014/main" val="1989194433"/>
                    </a:ext>
                  </a:extLst>
                </a:gridCol>
                <a:gridCol w="303691">
                  <a:extLst>
                    <a:ext uri="{9D8B030D-6E8A-4147-A177-3AD203B41FA5}">
                      <a16:colId xmlns:a16="http://schemas.microsoft.com/office/drawing/2014/main" val="3045042643"/>
                    </a:ext>
                  </a:extLst>
                </a:gridCol>
                <a:gridCol w="303691">
                  <a:extLst>
                    <a:ext uri="{9D8B030D-6E8A-4147-A177-3AD203B41FA5}">
                      <a16:colId xmlns:a16="http://schemas.microsoft.com/office/drawing/2014/main" val="2706244315"/>
                    </a:ext>
                  </a:extLst>
                </a:gridCol>
                <a:gridCol w="303691">
                  <a:extLst>
                    <a:ext uri="{9D8B030D-6E8A-4147-A177-3AD203B41FA5}">
                      <a16:colId xmlns:a16="http://schemas.microsoft.com/office/drawing/2014/main" val="2542494837"/>
                    </a:ext>
                  </a:extLst>
                </a:gridCol>
              </a:tblGrid>
              <a:tr h="3186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827031"/>
                  </a:ext>
                </a:extLst>
              </a:tr>
              <a:tr h="3186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562301"/>
                  </a:ext>
                </a:extLst>
              </a:tr>
              <a:tr h="3186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979251"/>
                  </a:ext>
                </a:extLst>
              </a:tr>
              <a:tr h="3186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368581"/>
                  </a:ext>
                </a:extLst>
              </a:tr>
            </a:tbl>
          </a:graphicData>
        </a:graphic>
      </p:graphicFrame>
      <p:graphicFrame>
        <p:nvGraphicFramePr>
          <p:cNvPr id="49" name="표 3">
            <a:extLst>
              <a:ext uri="{FF2B5EF4-FFF2-40B4-BE49-F238E27FC236}">
                <a16:creationId xmlns:a16="http://schemas.microsoft.com/office/drawing/2014/main" id="{D24A2DF5-F3E4-453A-BA68-8912BC34CD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487720"/>
              </p:ext>
            </p:extLst>
          </p:nvPr>
        </p:nvGraphicFramePr>
        <p:xfrm>
          <a:off x="4552177" y="5090814"/>
          <a:ext cx="1518455" cy="1274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691">
                  <a:extLst>
                    <a:ext uri="{9D8B030D-6E8A-4147-A177-3AD203B41FA5}">
                      <a16:colId xmlns:a16="http://schemas.microsoft.com/office/drawing/2014/main" val="1026959820"/>
                    </a:ext>
                  </a:extLst>
                </a:gridCol>
                <a:gridCol w="303691">
                  <a:extLst>
                    <a:ext uri="{9D8B030D-6E8A-4147-A177-3AD203B41FA5}">
                      <a16:colId xmlns:a16="http://schemas.microsoft.com/office/drawing/2014/main" val="1989194433"/>
                    </a:ext>
                  </a:extLst>
                </a:gridCol>
                <a:gridCol w="303691">
                  <a:extLst>
                    <a:ext uri="{9D8B030D-6E8A-4147-A177-3AD203B41FA5}">
                      <a16:colId xmlns:a16="http://schemas.microsoft.com/office/drawing/2014/main" val="3045042643"/>
                    </a:ext>
                  </a:extLst>
                </a:gridCol>
                <a:gridCol w="303691">
                  <a:extLst>
                    <a:ext uri="{9D8B030D-6E8A-4147-A177-3AD203B41FA5}">
                      <a16:colId xmlns:a16="http://schemas.microsoft.com/office/drawing/2014/main" val="2706244315"/>
                    </a:ext>
                  </a:extLst>
                </a:gridCol>
                <a:gridCol w="303691">
                  <a:extLst>
                    <a:ext uri="{9D8B030D-6E8A-4147-A177-3AD203B41FA5}">
                      <a16:colId xmlns:a16="http://schemas.microsoft.com/office/drawing/2014/main" val="2542494837"/>
                    </a:ext>
                  </a:extLst>
                </a:gridCol>
              </a:tblGrid>
              <a:tr h="3186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827031"/>
                  </a:ext>
                </a:extLst>
              </a:tr>
              <a:tr h="3186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562301"/>
                  </a:ext>
                </a:extLst>
              </a:tr>
              <a:tr h="3186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979251"/>
                  </a:ext>
                </a:extLst>
              </a:tr>
              <a:tr h="3186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368581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3B6ED81-646E-42F5-B8BC-BEEFAB98B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703028"/>
              </p:ext>
            </p:extLst>
          </p:nvPr>
        </p:nvGraphicFramePr>
        <p:xfrm>
          <a:off x="6457618" y="4912474"/>
          <a:ext cx="1970066" cy="147461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1438">
                  <a:extLst>
                    <a:ext uri="{9D8B030D-6E8A-4147-A177-3AD203B41FA5}">
                      <a16:colId xmlns:a16="http://schemas.microsoft.com/office/drawing/2014/main" val="772933193"/>
                    </a:ext>
                  </a:extLst>
                </a:gridCol>
                <a:gridCol w="281438">
                  <a:extLst>
                    <a:ext uri="{9D8B030D-6E8A-4147-A177-3AD203B41FA5}">
                      <a16:colId xmlns:a16="http://schemas.microsoft.com/office/drawing/2014/main" val="92265075"/>
                    </a:ext>
                  </a:extLst>
                </a:gridCol>
                <a:gridCol w="281438">
                  <a:extLst>
                    <a:ext uri="{9D8B030D-6E8A-4147-A177-3AD203B41FA5}">
                      <a16:colId xmlns:a16="http://schemas.microsoft.com/office/drawing/2014/main" val="1174472953"/>
                    </a:ext>
                  </a:extLst>
                </a:gridCol>
                <a:gridCol w="281438">
                  <a:extLst>
                    <a:ext uri="{9D8B030D-6E8A-4147-A177-3AD203B41FA5}">
                      <a16:colId xmlns:a16="http://schemas.microsoft.com/office/drawing/2014/main" val="3023774334"/>
                    </a:ext>
                  </a:extLst>
                </a:gridCol>
                <a:gridCol w="281438">
                  <a:extLst>
                    <a:ext uri="{9D8B030D-6E8A-4147-A177-3AD203B41FA5}">
                      <a16:colId xmlns:a16="http://schemas.microsoft.com/office/drawing/2014/main" val="243548465"/>
                    </a:ext>
                  </a:extLst>
                </a:gridCol>
                <a:gridCol w="281438">
                  <a:extLst>
                    <a:ext uri="{9D8B030D-6E8A-4147-A177-3AD203B41FA5}">
                      <a16:colId xmlns:a16="http://schemas.microsoft.com/office/drawing/2014/main" val="383705907"/>
                    </a:ext>
                  </a:extLst>
                </a:gridCol>
                <a:gridCol w="281438">
                  <a:extLst>
                    <a:ext uri="{9D8B030D-6E8A-4147-A177-3AD203B41FA5}">
                      <a16:colId xmlns:a16="http://schemas.microsoft.com/office/drawing/2014/main" val="1202734155"/>
                    </a:ext>
                  </a:extLst>
                </a:gridCol>
              </a:tblGrid>
              <a:tr h="294923"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457692"/>
                  </a:ext>
                </a:extLst>
              </a:tr>
              <a:tr h="294923"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609334"/>
                  </a:ext>
                </a:extLst>
              </a:tr>
              <a:tr h="294923"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341670"/>
                  </a:ext>
                </a:extLst>
              </a:tr>
              <a:tr h="294923"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933391"/>
                  </a:ext>
                </a:extLst>
              </a:tr>
              <a:tr h="294923"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63286"/>
                  </a:ext>
                </a:extLst>
              </a:tr>
            </a:tbl>
          </a:graphicData>
        </a:graphic>
      </p:graphicFrame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588D2AA-4D65-46E7-8F35-5A7C86EB2B13}"/>
              </a:ext>
            </a:extLst>
          </p:cNvPr>
          <p:cNvCxnSpPr>
            <a:cxnSpLocks/>
          </p:cNvCxnSpPr>
          <p:nvPr/>
        </p:nvCxnSpPr>
        <p:spPr>
          <a:xfrm>
            <a:off x="10369641" y="1555150"/>
            <a:ext cx="289088" cy="7814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86A2DFF-A5AF-41C5-A230-0F118CEDC39F}"/>
              </a:ext>
            </a:extLst>
          </p:cNvPr>
          <p:cNvCxnSpPr>
            <a:cxnSpLocks/>
          </p:cNvCxnSpPr>
          <p:nvPr/>
        </p:nvCxnSpPr>
        <p:spPr>
          <a:xfrm>
            <a:off x="10369641" y="5450814"/>
            <a:ext cx="240148" cy="83416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52155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388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Graph Convolution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D5477605-DC6C-422E-9427-A8794A4CDF35}"/>
              </a:ext>
            </a:extLst>
          </p:cNvPr>
          <p:cNvSpPr/>
          <p:nvPr/>
        </p:nvSpPr>
        <p:spPr>
          <a:xfrm>
            <a:off x="10557068" y="2336591"/>
            <a:ext cx="360000" cy="360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F6963BB-7822-4C3C-BFFB-6FBBA7BB6D8F}"/>
              </a:ext>
            </a:extLst>
          </p:cNvPr>
          <p:cNvSpPr/>
          <p:nvPr/>
        </p:nvSpPr>
        <p:spPr>
          <a:xfrm>
            <a:off x="10189641" y="1195150"/>
            <a:ext cx="360000" cy="360000"/>
          </a:xfrm>
          <a:prstGeom prst="ellipse">
            <a:avLst/>
          </a:prstGeom>
          <a:solidFill>
            <a:srgbClr val="FFD1D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525E73E-4754-4242-BA82-B66D831A24A0}"/>
              </a:ext>
            </a:extLst>
          </p:cNvPr>
          <p:cNvSpPr/>
          <p:nvPr/>
        </p:nvSpPr>
        <p:spPr>
          <a:xfrm>
            <a:off x="11376528" y="1264400"/>
            <a:ext cx="360000" cy="360000"/>
          </a:xfrm>
          <a:prstGeom prst="ellipse">
            <a:avLst/>
          </a:prstGeom>
          <a:solidFill>
            <a:srgbClr val="E5FFF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3DD0CCB-0AE5-4763-A24B-350FD29C1931}"/>
              </a:ext>
            </a:extLst>
          </p:cNvPr>
          <p:cNvCxnSpPr>
            <a:cxnSpLocks/>
            <a:stCxn id="22" idx="5"/>
            <a:endCxn id="26" idx="1"/>
          </p:cNvCxnSpPr>
          <p:nvPr/>
        </p:nvCxnSpPr>
        <p:spPr>
          <a:xfrm>
            <a:off x="10496920" y="1502429"/>
            <a:ext cx="216154" cy="2516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B130926C-7DBB-4DEE-A68F-CB1071A72939}"/>
              </a:ext>
            </a:extLst>
          </p:cNvPr>
          <p:cNvSpPr/>
          <p:nvPr/>
        </p:nvSpPr>
        <p:spPr>
          <a:xfrm>
            <a:off x="10660353" y="1701397"/>
            <a:ext cx="360000" cy="360000"/>
          </a:xfrm>
          <a:prstGeom prst="ellipse">
            <a:avLst/>
          </a:prstGeom>
          <a:solidFill>
            <a:srgbClr val="C9F1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3679B7C-523D-41B4-8B25-2484C445475E}"/>
              </a:ext>
            </a:extLst>
          </p:cNvPr>
          <p:cNvCxnSpPr>
            <a:cxnSpLocks/>
            <a:stCxn id="26" idx="7"/>
            <a:endCxn id="23" idx="3"/>
          </p:cNvCxnSpPr>
          <p:nvPr/>
        </p:nvCxnSpPr>
        <p:spPr>
          <a:xfrm flipV="1">
            <a:off x="10967632" y="1571679"/>
            <a:ext cx="461617" cy="182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F0BA834-86B6-4557-9FF4-E7AE57342C36}"/>
              </a:ext>
            </a:extLst>
          </p:cNvPr>
          <p:cNvCxnSpPr>
            <a:cxnSpLocks/>
            <a:stCxn id="26" idx="4"/>
            <a:endCxn id="21" idx="0"/>
          </p:cNvCxnSpPr>
          <p:nvPr/>
        </p:nvCxnSpPr>
        <p:spPr>
          <a:xfrm flipH="1">
            <a:off x="10737068" y="2061397"/>
            <a:ext cx="103285" cy="2751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31756">
            <a:extLst>
              <a:ext uri="{FF2B5EF4-FFF2-40B4-BE49-F238E27FC236}">
                <a16:creationId xmlns:a16="http://schemas.microsoft.com/office/drawing/2014/main" id="{334CDEB3-6A22-4FDF-B3CB-266220034045}"/>
              </a:ext>
            </a:extLst>
          </p:cNvPr>
          <p:cNvGraphicFramePr>
            <a:graphicFrameLocks noGrp="1"/>
          </p:cNvGraphicFramePr>
          <p:nvPr/>
        </p:nvGraphicFramePr>
        <p:xfrm>
          <a:off x="10822206" y="202227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30" name="표 31756">
            <a:extLst>
              <a:ext uri="{FF2B5EF4-FFF2-40B4-BE49-F238E27FC236}">
                <a16:creationId xmlns:a16="http://schemas.microsoft.com/office/drawing/2014/main" id="{7010E34B-0D98-4A4A-83F3-E9E0979C3AED}"/>
              </a:ext>
            </a:extLst>
          </p:cNvPr>
          <p:cNvGraphicFramePr>
            <a:graphicFrameLocks noGrp="1"/>
          </p:cNvGraphicFramePr>
          <p:nvPr/>
        </p:nvGraphicFramePr>
        <p:xfrm>
          <a:off x="9805168" y="172269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31" name="표 31756">
            <a:extLst>
              <a:ext uri="{FF2B5EF4-FFF2-40B4-BE49-F238E27FC236}">
                <a16:creationId xmlns:a16="http://schemas.microsoft.com/office/drawing/2014/main" id="{4D448D08-B9EF-41A3-9721-BA8EC98B53D0}"/>
              </a:ext>
            </a:extLst>
          </p:cNvPr>
          <p:cNvGraphicFramePr>
            <a:graphicFrameLocks noGrp="1"/>
          </p:cNvGraphicFramePr>
          <p:nvPr/>
        </p:nvGraphicFramePr>
        <p:xfrm>
          <a:off x="11838871" y="49180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32" name="표 31756">
            <a:extLst>
              <a:ext uri="{FF2B5EF4-FFF2-40B4-BE49-F238E27FC236}">
                <a16:creationId xmlns:a16="http://schemas.microsoft.com/office/drawing/2014/main" id="{7340D34C-A096-4E53-A5A6-DB9F76762BB3}"/>
              </a:ext>
            </a:extLst>
          </p:cNvPr>
          <p:cNvGraphicFramePr>
            <a:graphicFrameLocks noGrp="1"/>
          </p:cNvGraphicFramePr>
          <p:nvPr/>
        </p:nvGraphicFramePr>
        <p:xfrm>
          <a:off x="10104407" y="233659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40" name="표 31756">
            <a:extLst>
              <a:ext uri="{FF2B5EF4-FFF2-40B4-BE49-F238E27FC236}">
                <a16:creationId xmlns:a16="http://schemas.microsoft.com/office/drawing/2014/main" id="{18DC537F-4419-42A1-939D-A146BE5BD518}"/>
              </a:ext>
            </a:extLst>
          </p:cNvPr>
          <p:cNvGraphicFramePr>
            <a:graphicFrameLocks noGrp="1"/>
          </p:cNvGraphicFramePr>
          <p:nvPr/>
        </p:nvGraphicFramePr>
        <p:xfrm>
          <a:off x="4343047" y="199898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41" name="표 31756">
            <a:extLst>
              <a:ext uri="{FF2B5EF4-FFF2-40B4-BE49-F238E27FC236}">
                <a16:creationId xmlns:a16="http://schemas.microsoft.com/office/drawing/2014/main" id="{DB5E2AF8-E14A-4C6D-8A78-AA9F8410DD1C}"/>
              </a:ext>
            </a:extLst>
          </p:cNvPr>
          <p:cNvGraphicFramePr>
            <a:graphicFrameLocks noGrp="1"/>
          </p:cNvGraphicFramePr>
          <p:nvPr/>
        </p:nvGraphicFramePr>
        <p:xfrm>
          <a:off x="4740239" y="199898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42" name="표 31756">
            <a:extLst>
              <a:ext uri="{FF2B5EF4-FFF2-40B4-BE49-F238E27FC236}">
                <a16:creationId xmlns:a16="http://schemas.microsoft.com/office/drawing/2014/main" id="{1353265E-A72E-4353-84CC-86DA16FE17FC}"/>
              </a:ext>
            </a:extLst>
          </p:cNvPr>
          <p:cNvGraphicFramePr>
            <a:graphicFrameLocks noGrp="1"/>
          </p:cNvGraphicFramePr>
          <p:nvPr/>
        </p:nvGraphicFramePr>
        <p:xfrm>
          <a:off x="5137431" y="199898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43" name="표 31756">
            <a:extLst>
              <a:ext uri="{FF2B5EF4-FFF2-40B4-BE49-F238E27FC236}">
                <a16:creationId xmlns:a16="http://schemas.microsoft.com/office/drawing/2014/main" id="{12D665A5-38FC-4440-A0F9-C91E6549208C}"/>
              </a:ext>
            </a:extLst>
          </p:cNvPr>
          <p:cNvGraphicFramePr>
            <a:graphicFrameLocks noGrp="1"/>
          </p:cNvGraphicFramePr>
          <p:nvPr/>
        </p:nvGraphicFramePr>
        <p:xfrm>
          <a:off x="3958316" y="199898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4" name="텍스트 상자 9">
                <a:extLst>
                  <a:ext uri="{FF2B5EF4-FFF2-40B4-BE49-F238E27FC236}">
                    <a16:creationId xmlns:a16="http://schemas.microsoft.com/office/drawing/2014/main" id="{66F97F67-CC67-4740-AC5C-59E2A822146F}"/>
                  </a:ext>
                </a:extLst>
              </p:cNvPr>
              <p:cNvSpPr txBox="1"/>
              <p:nvPr/>
            </p:nvSpPr>
            <p:spPr>
              <a:xfrm>
                <a:off x="1143000" y="1641617"/>
                <a:ext cx="9905999" cy="4464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Data</a:t>
                </a:r>
              </a:p>
              <a:p>
                <a:pPr marL="914400" lvl="1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Node Feature			Feature Matrix X</a:t>
                </a:r>
              </a:p>
              <a:p>
                <a:pPr marL="914400" lvl="1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ko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altLang="ko-KR" sz="2000" b="1" dirty="0">
                  <a:solidFill>
                    <a:schemeClr val="tx1"/>
                  </a:solidFill>
                  <a:latin typeface="Noto Sans CJK KR DemiLight" charset="-127"/>
                </a:endParaRPr>
              </a:p>
              <a:p>
                <a:pPr marL="914400" lvl="1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H is Latent Feature</a:t>
                </a:r>
              </a:p>
              <a:p>
                <a:pPr lvl="1">
                  <a:lnSpc>
                    <a:spcPct val="200000"/>
                  </a:lnSpc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			  Feature Matrix X   Weight Matrix W</a:t>
                </a:r>
              </a:p>
              <a:p>
                <a:pPr lvl="1">
                  <a:lnSpc>
                    <a:spcPct val="200000"/>
                  </a:lnSpc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XW</a:t>
                </a:r>
              </a:p>
              <a:p>
                <a:pPr lvl="1">
                  <a:lnSpc>
                    <a:spcPct val="200000"/>
                  </a:lnSpc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					    x	</a:t>
                </a:r>
              </a:p>
            </p:txBody>
          </p:sp>
        </mc:Choice>
        <mc:Fallback xmlns="">
          <p:sp>
            <p:nvSpPr>
              <p:cNvPr id="44" name="텍스트 상자 9">
                <a:extLst>
                  <a:ext uri="{FF2B5EF4-FFF2-40B4-BE49-F238E27FC236}">
                    <a16:creationId xmlns:a16="http://schemas.microsoft.com/office/drawing/2014/main" id="{66F97F67-CC67-4740-AC5C-59E2A8221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641617"/>
                <a:ext cx="9905999" cy="4464940"/>
              </a:xfrm>
              <a:prstGeom prst="rect">
                <a:avLst/>
              </a:prstGeom>
              <a:blipFill>
                <a:blip r:embed="rId2"/>
                <a:stretch>
                  <a:fillRect l="-554" b="-1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183F0F6-B62F-4880-AB29-BED2BD4BEE82}"/>
              </a:ext>
            </a:extLst>
          </p:cNvPr>
          <p:cNvCxnSpPr>
            <a:cxnSpLocks/>
          </p:cNvCxnSpPr>
          <p:nvPr/>
        </p:nvCxnSpPr>
        <p:spPr>
          <a:xfrm>
            <a:off x="10956043" y="3069919"/>
            <a:ext cx="2493" cy="927881"/>
          </a:xfrm>
          <a:prstGeom prst="straightConnector1">
            <a:avLst/>
          </a:prstGeom>
          <a:ln w="127000">
            <a:solidFill>
              <a:srgbClr val="FF000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8A125D1E-0F74-4FCF-9D8C-46A66D9F04A2}"/>
              </a:ext>
            </a:extLst>
          </p:cNvPr>
          <p:cNvSpPr/>
          <p:nvPr/>
        </p:nvSpPr>
        <p:spPr>
          <a:xfrm>
            <a:off x="10557068" y="6232255"/>
            <a:ext cx="360000" cy="360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D30A709-AAA5-4364-B98A-ED2057164F98}"/>
              </a:ext>
            </a:extLst>
          </p:cNvPr>
          <p:cNvSpPr/>
          <p:nvPr/>
        </p:nvSpPr>
        <p:spPr>
          <a:xfrm>
            <a:off x="10189641" y="5090814"/>
            <a:ext cx="360000" cy="360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E8982E7-5C5A-4300-B572-6512B8300AD6}"/>
              </a:ext>
            </a:extLst>
          </p:cNvPr>
          <p:cNvSpPr/>
          <p:nvPr/>
        </p:nvSpPr>
        <p:spPr>
          <a:xfrm>
            <a:off x="11376528" y="5160064"/>
            <a:ext cx="360000" cy="360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DEAD373-B879-4E90-9E0C-D18A3F616509}"/>
              </a:ext>
            </a:extLst>
          </p:cNvPr>
          <p:cNvCxnSpPr>
            <a:cxnSpLocks/>
            <a:stCxn id="34" idx="5"/>
            <a:endCxn id="37" idx="1"/>
          </p:cNvCxnSpPr>
          <p:nvPr/>
        </p:nvCxnSpPr>
        <p:spPr>
          <a:xfrm>
            <a:off x="10496920" y="5398093"/>
            <a:ext cx="216154" cy="2516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4D14D5EF-D8FC-439A-8EF8-3E5715FACD6B}"/>
              </a:ext>
            </a:extLst>
          </p:cNvPr>
          <p:cNvSpPr/>
          <p:nvPr/>
        </p:nvSpPr>
        <p:spPr>
          <a:xfrm>
            <a:off x="10660353" y="5597061"/>
            <a:ext cx="360000" cy="360000"/>
          </a:xfrm>
          <a:prstGeom prst="ellipse">
            <a:avLst/>
          </a:prstGeom>
          <a:solidFill>
            <a:srgbClr val="DEC8EE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CE9CA77-4CC1-42AB-9C54-323A47EF4DD5}"/>
              </a:ext>
            </a:extLst>
          </p:cNvPr>
          <p:cNvCxnSpPr>
            <a:cxnSpLocks/>
            <a:stCxn id="37" idx="7"/>
            <a:endCxn id="35" idx="3"/>
          </p:cNvCxnSpPr>
          <p:nvPr/>
        </p:nvCxnSpPr>
        <p:spPr>
          <a:xfrm flipV="1">
            <a:off x="10967632" y="5467343"/>
            <a:ext cx="461617" cy="182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81E61C0-C8E4-4628-A372-A937932E41A7}"/>
              </a:ext>
            </a:extLst>
          </p:cNvPr>
          <p:cNvCxnSpPr>
            <a:cxnSpLocks/>
            <a:stCxn id="37" idx="4"/>
            <a:endCxn id="33" idx="0"/>
          </p:cNvCxnSpPr>
          <p:nvPr/>
        </p:nvCxnSpPr>
        <p:spPr>
          <a:xfrm flipH="1">
            <a:off x="10737068" y="5957061"/>
            <a:ext cx="103285" cy="2751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표 31756">
            <a:extLst>
              <a:ext uri="{FF2B5EF4-FFF2-40B4-BE49-F238E27FC236}">
                <a16:creationId xmlns:a16="http://schemas.microsoft.com/office/drawing/2014/main" id="{71573547-46B3-4B01-94E2-895A256DBA38}"/>
              </a:ext>
            </a:extLst>
          </p:cNvPr>
          <p:cNvGraphicFramePr>
            <a:graphicFrameLocks noGrp="1"/>
          </p:cNvGraphicFramePr>
          <p:nvPr/>
        </p:nvGraphicFramePr>
        <p:xfrm>
          <a:off x="10822206" y="409789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686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EC8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92E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A58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8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BA64BF-1D69-4641-9F1D-025943002080}"/>
                  </a:ext>
                </a:extLst>
              </p:cNvPr>
              <p:cNvSpPr txBox="1"/>
              <p:nvPr/>
            </p:nvSpPr>
            <p:spPr>
              <a:xfrm>
                <a:off x="4740239" y="3812039"/>
                <a:ext cx="5992025" cy="3549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1" i="1" smtClean="0">
                            <a:solidFill>
                              <a:srgbClr val="692E96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1" i="1" smtClean="0">
                            <a:solidFill>
                              <a:srgbClr val="692E96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692E96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ko-KR" b="1" i="1" smtClean="0">
                            <a:solidFill>
                              <a:srgbClr val="692E9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solidFill>
                              <a:srgbClr val="692E96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altLang="ko-KR" b="1" i="1" smtClean="0">
                            <a:solidFill>
                              <a:srgbClr val="692E96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1" i="1" smtClean="0">
                            <a:solidFill>
                              <a:srgbClr val="692E96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b="1" i="1" smtClean="0">
                            <a:solidFill>
                              <a:srgbClr val="692E9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ko-KR" b="1" i="1" smtClean="0">
                            <a:solidFill>
                              <a:srgbClr val="0091C4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1" i="1" smtClean="0">
                            <a:solidFill>
                              <a:srgbClr val="0091C4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91C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d>
                          <m:dPr>
                            <m:ctrlPr>
                              <a:rPr lang="en-US" altLang="ko-KR" b="1" i="1" smtClean="0">
                                <a:solidFill>
                                  <a:srgbClr val="0091C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solidFill>
                                  <a:srgbClr val="0091C4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d>
                      </m:sup>
                    </m:sSubSup>
                    <m:sSup>
                      <m:sSupPr>
                        <m:ctrlPr>
                          <a:rPr lang="en-US" altLang="ko-KR" b="1" i="1" smtClean="0">
                            <a:solidFill>
                              <a:srgbClr val="0091C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 smtClean="0">
                            <a:solidFill>
                              <a:srgbClr val="0091C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d>
                          <m:dPr>
                            <m:ctrlPr>
                              <a:rPr lang="en-US" altLang="ko-KR" b="1" i="1" smtClean="0">
                                <a:solidFill>
                                  <a:srgbClr val="0091C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solidFill>
                                  <a:srgbClr val="0091C4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d>
                      </m:sup>
                    </m:sSup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d>
                          <m:dPr>
                            <m:ctrlPr>
                              <a:rPr lang="en-US" altLang="ko-KR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d>
                      </m:sup>
                    </m:sSubSup>
                    <m:sSup>
                      <m:sSupPr>
                        <m:ctrlP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ko-KR" b="1" dirty="0"/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  <m:sup>
                        <m:d>
                          <m:dPr>
                            <m:ctrlPr>
                              <a:rPr lang="en-US" altLang="ko-KR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d>
                      </m:sup>
                    </m:sSubSup>
                    <m:sSup>
                      <m:sSupPr>
                        <m:ctrlPr>
                          <a:rPr lang="en-US" altLang="ko-K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ko-K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altLang="ko-K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ko-KR" b="1" dirty="0"/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1" i="1" smtClean="0">
                            <a:solidFill>
                              <a:srgbClr val="D09E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1" i="1">
                            <a:solidFill>
                              <a:srgbClr val="D09E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D09E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  <m:sup>
                        <m:d>
                          <m:dPr>
                            <m:ctrlPr>
                              <a:rPr lang="en-US" altLang="ko-KR" b="1" i="1">
                                <a:solidFill>
                                  <a:srgbClr val="D09E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>
                                <a:solidFill>
                                  <a:srgbClr val="D09E0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d>
                      </m:sup>
                    </m:sSubSup>
                    <m:sSup>
                      <m:sSupPr>
                        <m:ctrlPr>
                          <a:rPr lang="en-US" altLang="ko-KR" b="1" i="1">
                            <a:solidFill>
                              <a:srgbClr val="D09E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solidFill>
                              <a:srgbClr val="D09E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ko-KR" b="1" i="1">
                            <a:solidFill>
                              <a:srgbClr val="D09E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>
                            <a:solidFill>
                              <a:srgbClr val="D09E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altLang="ko-KR" b="1" i="1">
                            <a:solidFill>
                              <a:srgbClr val="D09E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b="1" i="1" strike="sngStrike" smtClean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b="1" i="1" strike="sngStrike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 strike="sngStrike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altLang="ko-KR" b="1" i="1" strike="sngStrike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trike="sngStrike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altLang="ko-KR" b="1" i="1" strike="sngStrike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BA64BF-1D69-4641-9F1D-025943002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239" y="3812039"/>
                <a:ext cx="5992025" cy="354905"/>
              </a:xfrm>
              <a:prstGeom prst="rect">
                <a:avLst/>
              </a:prstGeom>
              <a:blipFill>
                <a:blip r:embed="rId3"/>
                <a:stretch>
                  <a:fillRect l="-1424" t="-8475" r="-916" b="-305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6827E600-5A66-4414-A55F-4C0712B5D80A}"/>
              </a:ext>
            </a:extLst>
          </p:cNvPr>
          <p:cNvSpPr txBox="1"/>
          <p:nvPr/>
        </p:nvSpPr>
        <p:spPr>
          <a:xfrm>
            <a:off x="6095999" y="6567191"/>
            <a:ext cx="60975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https://github.com/heartcored98/Standalone-DeepLearning/blob/master/Lec9/Lec9-A.pdf</a:t>
            </a:r>
          </a:p>
        </p:txBody>
      </p:sp>
      <p:sp>
        <p:nvSpPr>
          <p:cNvPr id="45" name="화살표: 아래로 구부러짐 44">
            <a:extLst>
              <a:ext uri="{FF2B5EF4-FFF2-40B4-BE49-F238E27FC236}">
                <a16:creationId xmlns:a16="http://schemas.microsoft.com/office/drawing/2014/main" id="{D6D371A8-CEE5-42C3-8C2D-E1FC6580F57E}"/>
              </a:ext>
            </a:extLst>
          </p:cNvPr>
          <p:cNvSpPr/>
          <p:nvPr/>
        </p:nvSpPr>
        <p:spPr>
          <a:xfrm>
            <a:off x="4556146" y="977090"/>
            <a:ext cx="4429234" cy="934620"/>
          </a:xfrm>
          <a:prstGeom prst="curvedDownArrow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48" name="표 3">
            <a:extLst>
              <a:ext uri="{FF2B5EF4-FFF2-40B4-BE49-F238E27FC236}">
                <a16:creationId xmlns:a16="http://schemas.microsoft.com/office/drawing/2014/main" id="{538C0A3F-5A2A-4B16-BDE6-7AAB78C2A2E2}"/>
              </a:ext>
            </a:extLst>
          </p:cNvPr>
          <p:cNvGraphicFramePr>
            <a:graphicFrameLocks noGrp="1"/>
          </p:cNvGraphicFramePr>
          <p:nvPr/>
        </p:nvGraphicFramePr>
        <p:xfrm>
          <a:off x="7962783" y="2061397"/>
          <a:ext cx="1518455" cy="1274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691">
                  <a:extLst>
                    <a:ext uri="{9D8B030D-6E8A-4147-A177-3AD203B41FA5}">
                      <a16:colId xmlns:a16="http://schemas.microsoft.com/office/drawing/2014/main" val="1026959820"/>
                    </a:ext>
                  </a:extLst>
                </a:gridCol>
                <a:gridCol w="303691">
                  <a:extLst>
                    <a:ext uri="{9D8B030D-6E8A-4147-A177-3AD203B41FA5}">
                      <a16:colId xmlns:a16="http://schemas.microsoft.com/office/drawing/2014/main" val="1989194433"/>
                    </a:ext>
                  </a:extLst>
                </a:gridCol>
                <a:gridCol w="303691">
                  <a:extLst>
                    <a:ext uri="{9D8B030D-6E8A-4147-A177-3AD203B41FA5}">
                      <a16:colId xmlns:a16="http://schemas.microsoft.com/office/drawing/2014/main" val="3045042643"/>
                    </a:ext>
                  </a:extLst>
                </a:gridCol>
                <a:gridCol w="303691">
                  <a:extLst>
                    <a:ext uri="{9D8B030D-6E8A-4147-A177-3AD203B41FA5}">
                      <a16:colId xmlns:a16="http://schemas.microsoft.com/office/drawing/2014/main" val="2706244315"/>
                    </a:ext>
                  </a:extLst>
                </a:gridCol>
                <a:gridCol w="303691">
                  <a:extLst>
                    <a:ext uri="{9D8B030D-6E8A-4147-A177-3AD203B41FA5}">
                      <a16:colId xmlns:a16="http://schemas.microsoft.com/office/drawing/2014/main" val="2542494837"/>
                    </a:ext>
                  </a:extLst>
                </a:gridCol>
              </a:tblGrid>
              <a:tr h="3186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827031"/>
                  </a:ext>
                </a:extLst>
              </a:tr>
              <a:tr h="3186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562301"/>
                  </a:ext>
                </a:extLst>
              </a:tr>
              <a:tr h="3186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979251"/>
                  </a:ext>
                </a:extLst>
              </a:tr>
              <a:tr h="3186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368581"/>
                  </a:ext>
                </a:extLst>
              </a:tr>
            </a:tbl>
          </a:graphicData>
        </a:graphic>
      </p:graphicFrame>
      <p:graphicFrame>
        <p:nvGraphicFramePr>
          <p:cNvPr id="49" name="표 3">
            <a:extLst>
              <a:ext uri="{FF2B5EF4-FFF2-40B4-BE49-F238E27FC236}">
                <a16:creationId xmlns:a16="http://schemas.microsoft.com/office/drawing/2014/main" id="{D24A2DF5-F3E4-453A-BA68-8912BC34CD2E}"/>
              </a:ext>
            </a:extLst>
          </p:cNvPr>
          <p:cNvGraphicFramePr>
            <a:graphicFrameLocks noGrp="1"/>
          </p:cNvGraphicFramePr>
          <p:nvPr/>
        </p:nvGraphicFramePr>
        <p:xfrm>
          <a:off x="4552177" y="5090814"/>
          <a:ext cx="1518455" cy="1274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691">
                  <a:extLst>
                    <a:ext uri="{9D8B030D-6E8A-4147-A177-3AD203B41FA5}">
                      <a16:colId xmlns:a16="http://schemas.microsoft.com/office/drawing/2014/main" val="1026959820"/>
                    </a:ext>
                  </a:extLst>
                </a:gridCol>
                <a:gridCol w="303691">
                  <a:extLst>
                    <a:ext uri="{9D8B030D-6E8A-4147-A177-3AD203B41FA5}">
                      <a16:colId xmlns:a16="http://schemas.microsoft.com/office/drawing/2014/main" val="1989194433"/>
                    </a:ext>
                  </a:extLst>
                </a:gridCol>
                <a:gridCol w="303691">
                  <a:extLst>
                    <a:ext uri="{9D8B030D-6E8A-4147-A177-3AD203B41FA5}">
                      <a16:colId xmlns:a16="http://schemas.microsoft.com/office/drawing/2014/main" val="3045042643"/>
                    </a:ext>
                  </a:extLst>
                </a:gridCol>
                <a:gridCol w="303691">
                  <a:extLst>
                    <a:ext uri="{9D8B030D-6E8A-4147-A177-3AD203B41FA5}">
                      <a16:colId xmlns:a16="http://schemas.microsoft.com/office/drawing/2014/main" val="2706244315"/>
                    </a:ext>
                  </a:extLst>
                </a:gridCol>
                <a:gridCol w="303691">
                  <a:extLst>
                    <a:ext uri="{9D8B030D-6E8A-4147-A177-3AD203B41FA5}">
                      <a16:colId xmlns:a16="http://schemas.microsoft.com/office/drawing/2014/main" val="2542494837"/>
                    </a:ext>
                  </a:extLst>
                </a:gridCol>
              </a:tblGrid>
              <a:tr h="3186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827031"/>
                  </a:ext>
                </a:extLst>
              </a:tr>
              <a:tr h="3186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562301"/>
                  </a:ext>
                </a:extLst>
              </a:tr>
              <a:tr h="3186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979251"/>
                  </a:ext>
                </a:extLst>
              </a:tr>
              <a:tr h="3186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368581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3B6ED81-646E-42F5-B8BC-BEEFAB98B448}"/>
              </a:ext>
            </a:extLst>
          </p:cNvPr>
          <p:cNvGraphicFramePr>
            <a:graphicFrameLocks noGrp="1"/>
          </p:cNvGraphicFramePr>
          <p:nvPr/>
        </p:nvGraphicFramePr>
        <p:xfrm>
          <a:off x="6457618" y="4912474"/>
          <a:ext cx="1970066" cy="147461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1438">
                  <a:extLst>
                    <a:ext uri="{9D8B030D-6E8A-4147-A177-3AD203B41FA5}">
                      <a16:colId xmlns:a16="http://schemas.microsoft.com/office/drawing/2014/main" val="772933193"/>
                    </a:ext>
                  </a:extLst>
                </a:gridCol>
                <a:gridCol w="281438">
                  <a:extLst>
                    <a:ext uri="{9D8B030D-6E8A-4147-A177-3AD203B41FA5}">
                      <a16:colId xmlns:a16="http://schemas.microsoft.com/office/drawing/2014/main" val="92265075"/>
                    </a:ext>
                  </a:extLst>
                </a:gridCol>
                <a:gridCol w="281438">
                  <a:extLst>
                    <a:ext uri="{9D8B030D-6E8A-4147-A177-3AD203B41FA5}">
                      <a16:colId xmlns:a16="http://schemas.microsoft.com/office/drawing/2014/main" val="1174472953"/>
                    </a:ext>
                  </a:extLst>
                </a:gridCol>
                <a:gridCol w="281438">
                  <a:extLst>
                    <a:ext uri="{9D8B030D-6E8A-4147-A177-3AD203B41FA5}">
                      <a16:colId xmlns:a16="http://schemas.microsoft.com/office/drawing/2014/main" val="3023774334"/>
                    </a:ext>
                  </a:extLst>
                </a:gridCol>
                <a:gridCol w="281438">
                  <a:extLst>
                    <a:ext uri="{9D8B030D-6E8A-4147-A177-3AD203B41FA5}">
                      <a16:colId xmlns:a16="http://schemas.microsoft.com/office/drawing/2014/main" val="243548465"/>
                    </a:ext>
                  </a:extLst>
                </a:gridCol>
                <a:gridCol w="281438">
                  <a:extLst>
                    <a:ext uri="{9D8B030D-6E8A-4147-A177-3AD203B41FA5}">
                      <a16:colId xmlns:a16="http://schemas.microsoft.com/office/drawing/2014/main" val="383705907"/>
                    </a:ext>
                  </a:extLst>
                </a:gridCol>
                <a:gridCol w="281438">
                  <a:extLst>
                    <a:ext uri="{9D8B030D-6E8A-4147-A177-3AD203B41FA5}">
                      <a16:colId xmlns:a16="http://schemas.microsoft.com/office/drawing/2014/main" val="1202734155"/>
                    </a:ext>
                  </a:extLst>
                </a:gridCol>
              </a:tblGrid>
              <a:tr h="294923"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457692"/>
                  </a:ext>
                </a:extLst>
              </a:tr>
              <a:tr h="294923"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609334"/>
                  </a:ext>
                </a:extLst>
              </a:tr>
              <a:tr h="294923"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341670"/>
                  </a:ext>
                </a:extLst>
              </a:tr>
              <a:tr h="294923"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933391"/>
                  </a:ext>
                </a:extLst>
              </a:tr>
              <a:tr h="294923"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63286"/>
                  </a:ext>
                </a:extLst>
              </a:tr>
            </a:tbl>
          </a:graphicData>
        </a:graphic>
      </p:graphicFrame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588D2AA-4D65-46E7-8F35-5A7C86EB2B13}"/>
              </a:ext>
            </a:extLst>
          </p:cNvPr>
          <p:cNvCxnSpPr>
            <a:cxnSpLocks/>
          </p:cNvCxnSpPr>
          <p:nvPr/>
        </p:nvCxnSpPr>
        <p:spPr>
          <a:xfrm>
            <a:off x="10369641" y="1555150"/>
            <a:ext cx="289088" cy="7814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86A2DFF-A5AF-41C5-A230-0F118CEDC39F}"/>
              </a:ext>
            </a:extLst>
          </p:cNvPr>
          <p:cNvCxnSpPr>
            <a:cxnSpLocks/>
          </p:cNvCxnSpPr>
          <p:nvPr/>
        </p:nvCxnSpPr>
        <p:spPr>
          <a:xfrm>
            <a:off x="10369641" y="5450814"/>
            <a:ext cx="240148" cy="83416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317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아래로 구부러짐 3">
            <a:extLst>
              <a:ext uri="{FF2B5EF4-FFF2-40B4-BE49-F238E27FC236}">
                <a16:creationId xmlns:a16="http://schemas.microsoft.com/office/drawing/2014/main" id="{325AE4EE-1EFB-4969-B925-687EDFBA80D0}"/>
              </a:ext>
            </a:extLst>
          </p:cNvPr>
          <p:cNvSpPr/>
          <p:nvPr/>
        </p:nvSpPr>
        <p:spPr>
          <a:xfrm>
            <a:off x="4556146" y="977090"/>
            <a:ext cx="4429234" cy="934620"/>
          </a:xfrm>
          <a:prstGeom prst="curvedDownArrow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텍스트 상자 9">
            <a:extLst>
              <a:ext uri="{FF2B5EF4-FFF2-40B4-BE49-F238E27FC236}">
                <a16:creationId xmlns:a16="http://schemas.microsoft.com/office/drawing/2014/main" id="{E6228744-7ABA-4D62-B025-EF3A3ABBA0ED}"/>
              </a:ext>
            </a:extLst>
          </p:cNvPr>
          <p:cNvSpPr txBox="1"/>
          <p:nvPr/>
        </p:nvSpPr>
        <p:spPr>
          <a:xfrm>
            <a:off x="1143000" y="1641617"/>
            <a:ext cx="9905999" cy="4918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Data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Node Feature			Feature Matrix X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Adjacency Matrix A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Node Label</a:t>
            </a:r>
          </a:p>
        </p:txBody>
      </p:sp>
      <p:sp>
        <p:nvSpPr>
          <p:cNvPr id="7" name="텍스트 상자 6"/>
          <p:cNvSpPr txBox="1"/>
          <p:nvPr/>
        </p:nvSpPr>
        <p:spPr>
          <a:xfrm>
            <a:off x="454598" y="297932"/>
            <a:ext cx="388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Graph Convolution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D5477605-DC6C-422E-9427-A8794A4CDF35}"/>
              </a:ext>
            </a:extLst>
          </p:cNvPr>
          <p:cNvSpPr/>
          <p:nvPr/>
        </p:nvSpPr>
        <p:spPr>
          <a:xfrm>
            <a:off x="10557068" y="2336591"/>
            <a:ext cx="360000" cy="360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F6963BB-7822-4C3C-BFFB-6FBBA7BB6D8F}"/>
              </a:ext>
            </a:extLst>
          </p:cNvPr>
          <p:cNvSpPr/>
          <p:nvPr/>
        </p:nvSpPr>
        <p:spPr>
          <a:xfrm>
            <a:off x="10189641" y="1195150"/>
            <a:ext cx="360000" cy="360000"/>
          </a:xfrm>
          <a:prstGeom prst="ellipse">
            <a:avLst/>
          </a:prstGeom>
          <a:solidFill>
            <a:srgbClr val="FFD1D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525E73E-4754-4242-BA82-B66D831A24A0}"/>
              </a:ext>
            </a:extLst>
          </p:cNvPr>
          <p:cNvSpPr/>
          <p:nvPr/>
        </p:nvSpPr>
        <p:spPr>
          <a:xfrm>
            <a:off x="11376528" y="1264400"/>
            <a:ext cx="360000" cy="360000"/>
          </a:xfrm>
          <a:prstGeom prst="ellipse">
            <a:avLst/>
          </a:prstGeom>
          <a:solidFill>
            <a:srgbClr val="E5FFF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3DD0CCB-0AE5-4763-A24B-350FD29C1931}"/>
              </a:ext>
            </a:extLst>
          </p:cNvPr>
          <p:cNvCxnSpPr>
            <a:cxnSpLocks/>
            <a:stCxn id="22" idx="5"/>
            <a:endCxn id="26" idx="1"/>
          </p:cNvCxnSpPr>
          <p:nvPr/>
        </p:nvCxnSpPr>
        <p:spPr>
          <a:xfrm>
            <a:off x="10496920" y="1502429"/>
            <a:ext cx="216154" cy="2516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B130926C-7DBB-4DEE-A68F-CB1071A72939}"/>
              </a:ext>
            </a:extLst>
          </p:cNvPr>
          <p:cNvSpPr/>
          <p:nvPr/>
        </p:nvSpPr>
        <p:spPr>
          <a:xfrm>
            <a:off x="10660353" y="1701397"/>
            <a:ext cx="360000" cy="360000"/>
          </a:xfrm>
          <a:prstGeom prst="ellipse">
            <a:avLst/>
          </a:prstGeom>
          <a:solidFill>
            <a:srgbClr val="C9F1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3679B7C-523D-41B4-8B25-2484C445475E}"/>
              </a:ext>
            </a:extLst>
          </p:cNvPr>
          <p:cNvCxnSpPr>
            <a:cxnSpLocks/>
            <a:stCxn id="26" idx="7"/>
            <a:endCxn id="23" idx="3"/>
          </p:cNvCxnSpPr>
          <p:nvPr/>
        </p:nvCxnSpPr>
        <p:spPr>
          <a:xfrm flipV="1">
            <a:off x="10967632" y="1571679"/>
            <a:ext cx="461617" cy="182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F0BA834-86B6-4557-9FF4-E7AE57342C36}"/>
              </a:ext>
            </a:extLst>
          </p:cNvPr>
          <p:cNvCxnSpPr>
            <a:cxnSpLocks/>
            <a:stCxn id="26" idx="4"/>
            <a:endCxn id="21" idx="0"/>
          </p:cNvCxnSpPr>
          <p:nvPr/>
        </p:nvCxnSpPr>
        <p:spPr>
          <a:xfrm flipH="1">
            <a:off x="10737068" y="2061397"/>
            <a:ext cx="103285" cy="2751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31756">
            <a:extLst>
              <a:ext uri="{FF2B5EF4-FFF2-40B4-BE49-F238E27FC236}">
                <a16:creationId xmlns:a16="http://schemas.microsoft.com/office/drawing/2014/main" id="{334CDEB3-6A22-4FDF-B3CB-266220034045}"/>
              </a:ext>
            </a:extLst>
          </p:cNvPr>
          <p:cNvGraphicFramePr>
            <a:graphicFrameLocks noGrp="1"/>
          </p:cNvGraphicFramePr>
          <p:nvPr/>
        </p:nvGraphicFramePr>
        <p:xfrm>
          <a:off x="10822206" y="202227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30" name="표 31756">
            <a:extLst>
              <a:ext uri="{FF2B5EF4-FFF2-40B4-BE49-F238E27FC236}">
                <a16:creationId xmlns:a16="http://schemas.microsoft.com/office/drawing/2014/main" id="{7010E34B-0D98-4A4A-83F3-E9E0979C3AED}"/>
              </a:ext>
            </a:extLst>
          </p:cNvPr>
          <p:cNvGraphicFramePr>
            <a:graphicFrameLocks noGrp="1"/>
          </p:cNvGraphicFramePr>
          <p:nvPr/>
        </p:nvGraphicFramePr>
        <p:xfrm>
          <a:off x="9805168" y="172269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31" name="표 31756">
            <a:extLst>
              <a:ext uri="{FF2B5EF4-FFF2-40B4-BE49-F238E27FC236}">
                <a16:creationId xmlns:a16="http://schemas.microsoft.com/office/drawing/2014/main" id="{4D448D08-B9EF-41A3-9721-BA8EC98B53D0}"/>
              </a:ext>
            </a:extLst>
          </p:cNvPr>
          <p:cNvGraphicFramePr>
            <a:graphicFrameLocks noGrp="1"/>
          </p:cNvGraphicFramePr>
          <p:nvPr/>
        </p:nvGraphicFramePr>
        <p:xfrm>
          <a:off x="11838871" y="49180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32" name="표 31756">
            <a:extLst>
              <a:ext uri="{FF2B5EF4-FFF2-40B4-BE49-F238E27FC236}">
                <a16:creationId xmlns:a16="http://schemas.microsoft.com/office/drawing/2014/main" id="{7340D34C-A096-4E53-A5A6-DB9F76762BB3}"/>
              </a:ext>
            </a:extLst>
          </p:cNvPr>
          <p:cNvGraphicFramePr>
            <a:graphicFrameLocks noGrp="1"/>
          </p:cNvGraphicFramePr>
          <p:nvPr/>
        </p:nvGraphicFramePr>
        <p:xfrm>
          <a:off x="10104407" y="233659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420CC426-0C83-4924-BEE9-22ADF3B23CE5}"/>
              </a:ext>
            </a:extLst>
          </p:cNvPr>
          <p:cNvGraphicFramePr>
            <a:graphicFrameLocks noGrp="1"/>
          </p:cNvGraphicFramePr>
          <p:nvPr/>
        </p:nvGraphicFramePr>
        <p:xfrm>
          <a:off x="7962783" y="2061397"/>
          <a:ext cx="1518455" cy="1274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691">
                  <a:extLst>
                    <a:ext uri="{9D8B030D-6E8A-4147-A177-3AD203B41FA5}">
                      <a16:colId xmlns:a16="http://schemas.microsoft.com/office/drawing/2014/main" val="1026959820"/>
                    </a:ext>
                  </a:extLst>
                </a:gridCol>
                <a:gridCol w="303691">
                  <a:extLst>
                    <a:ext uri="{9D8B030D-6E8A-4147-A177-3AD203B41FA5}">
                      <a16:colId xmlns:a16="http://schemas.microsoft.com/office/drawing/2014/main" val="1989194433"/>
                    </a:ext>
                  </a:extLst>
                </a:gridCol>
                <a:gridCol w="303691">
                  <a:extLst>
                    <a:ext uri="{9D8B030D-6E8A-4147-A177-3AD203B41FA5}">
                      <a16:colId xmlns:a16="http://schemas.microsoft.com/office/drawing/2014/main" val="3045042643"/>
                    </a:ext>
                  </a:extLst>
                </a:gridCol>
                <a:gridCol w="303691">
                  <a:extLst>
                    <a:ext uri="{9D8B030D-6E8A-4147-A177-3AD203B41FA5}">
                      <a16:colId xmlns:a16="http://schemas.microsoft.com/office/drawing/2014/main" val="2706244315"/>
                    </a:ext>
                  </a:extLst>
                </a:gridCol>
                <a:gridCol w="303691">
                  <a:extLst>
                    <a:ext uri="{9D8B030D-6E8A-4147-A177-3AD203B41FA5}">
                      <a16:colId xmlns:a16="http://schemas.microsoft.com/office/drawing/2014/main" val="2542494837"/>
                    </a:ext>
                  </a:extLst>
                </a:gridCol>
              </a:tblGrid>
              <a:tr h="3186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827031"/>
                  </a:ext>
                </a:extLst>
              </a:tr>
              <a:tr h="3186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562301"/>
                  </a:ext>
                </a:extLst>
              </a:tr>
              <a:tr h="3186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979251"/>
                  </a:ext>
                </a:extLst>
              </a:tr>
              <a:tr h="3186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368581"/>
                  </a:ext>
                </a:extLst>
              </a:tr>
            </a:tbl>
          </a:graphicData>
        </a:graphic>
      </p:graphicFrame>
      <p:graphicFrame>
        <p:nvGraphicFramePr>
          <p:cNvPr id="40" name="표 31756">
            <a:extLst>
              <a:ext uri="{FF2B5EF4-FFF2-40B4-BE49-F238E27FC236}">
                <a16:creationId xmlns:a16="http://schemas.microsoft.com/office/drawing/2014/main" id="{18DC537F-4419-42A1-939D-A146BE5BD518}"/>
              </a:ext>
            </a:extLst>
          </p:cNvPr>
          <p:cNvGraphicFramePr>
            <a:graphicFrameLocks noGrp="1"/>
          </p:cNvGraphicFramePr>
          <p:nvPr/>
        </p:nvGraphicFramePr>
        <p:xfrm>
          <a:off x="4343047" y="199898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41" name="표 31756">
            <a:extLst>
              <a:ext uri="{FF2B5EF4-FFF2-40B4-BE49-F238E27FC236}">
                <a16:creationId xmlns:a16="http://schemas.microsoft.com/office/drawing/2014/main" id="{DB5E2AF8-E14A-4C6D-8A78-AA9F8410DD1C}"/>
              </a:ext>
            </a:extLst>
          </p:cNvPr>
          <p:cNvGraphicFramePr>
            <a:graphicFrameLocks noGrp="1"/>
          </p:cNvGraphicFramePr>
          <p:nvPr/>
        </p:nvGraphicFramePr>
        <p:xfrm>
          <a:off x="4740239" y="199898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42" name="표 31756">
            <a:extLst>
              <a:ext uri="{FF2B5EF4-FFF2-40B4-BE49-F238E27FC236}">
                <a16:creationId xmlns:a16="http://schemas.microsoft.com/office/drawing/2014/main" id="{1353265E-A72E-4353-84CC-86DA16FE17FC}"/>
              </a:ext>
            </a:extLst>
          </p:cNvPr>
          <p:cNvGraphicFramePr>
            <a:graphicFrameLocks noGrp="1"/>
          </p:cNvGraphicFramePr>
          <p:nvPr/>
        </p:nvGraphicFramePr>
        <p:xfrm>
          <a:off x="5137431" y="199898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43" name="표 31756">
            <a:extLst>
              <a:ext uri="{FF2B5EF4-FFF2-40B4-BE49-F238E27FC236}">
                <a16:creationId xmlns:a16="http://schemas.microsoft.com/office/drawing/2014/main" id="{12D665A5-38FC-4440-A0F9-C91E6549208C}"/>
              </a:ext>
            </a:extLst>
          </p:cNvPr>
          <p:cNvGraphicFramePr>
            <a:graphicFrameLocks noGrp="1"/>
          </p:cNvGraphicFramePr>
          <p:nvPr/>
        </p:nvGraphicFramePr>
        <p:xfrm>
          <a:off x="3958316" y="199898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B9382BA5-22BD-42BD-9AF0-733E5CA7D2DC}"/>
              </a:ext>
            </a:extLst>
          </p:cNvPr>
          <p:cNvSpPr txBox="1"/>
          <p:nvPr/>
        </p:nvSpPr>
        <p:spPr>
          <a:xfrm>
            <a:off x="6095999" y="6567191"/>
            <a:ext cx="60975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https://github.com/heartcored98/Standalone-DeepLearning/blob/master/Lec9/Lec9-A.pdf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3E2BE32-7CEC-4B67-84EB-B31046E6307E}"/>
              </a:ext>
            </a:extLst>
          </p:cNvPr>
          <p:cNvCxnSpPr>
            <a:cxnSpLocks/>
          </p:cNvCxnSpPr>
          <p:nvPr/>
        </p:nvCxnSpPr>
        <p:spPr>
          <a:xfrm>
            <a:off x="10369641" y="1555150"/>
            <a:ext cx="289088" cy="7814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표 2">
            <a:extLst>
              <a:ext uri="{FF2B5EF4-FFF2-40B4-BE49-F238E27FC236}">
                <a16:creationId xmlns:a16="http://schemas.microsoft.com/office/drawing/2014/main" id="{EA6F554C-4420-422D-AB89-65D48F1E9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963688"/>
              </p:ext>
            </p:extLst>
          </p:nvPr>
        </p:nvGraphicFramePr>
        <p:xfrm>
          <a:off x="1754959" y="4175653"/>
          <a:ext cx="298528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7056">
                  <a:extLst>
                    <a:ext uri="{9D8B030D-6E8A-4147-A177-3AD203B41FA5}">
                      <a16:colId xmlns:a16="http://schemas.microsoft.com/office/drawing/2014/main" val="3431624404"/>
                    </a:ext>
                  </a:extLst>
                </a:gridCol>
                <a:gridCol w="597056">
                  <a:extLst>
                    <a:ext uri="{9D8B030D-6E8A-4147-A177-3AD203B41FA5}">
                      <a16:colId xmlns:a16="http://schemas.microsoft.com/office/drawing/2014/main" val="2263312448"/>
                    </a:ext>
                  </a:extLst>
                </a:gridCol>
                <a:gridCol w="597056">
                  <a:extLst>
                    <a:ext uri="{9D8B030D-6E8A-4147-A177-3AD203B41FA5}">
                      <a16:colId xmlns:a16="http://schemas.microsoft.com/office/drawing/2014/main" val="1713483499"/>
                    </a:ext>
                  </a:extLst>
                </a:gridCol>
                <a:gridCol w="597056">
                  <a:extLst>
                    <a:ext uri="{9D8B030D-6E8A-4147-A177-3AD203B41FA5}">
                      <a16:colId xmlns:a16="http://schemas.microsoft.com/office/drawing/2014/main" val="1286731753"/>
                    </a:ext>
                  </a:extLst>
                </a:gridCol>
                <a:gridCol w="597056">
                  <a:extLst>
                    <a:ext uri="{9D8B030D-6E8A-4147-A177-3AD203B41FA5}">
                      <a16:colId xmlns:a16="http://schemas.microsoft.com/office/drawing/2014/main" val="487820442"/>
                    </a:ext>
                  </a:extLst>
                </a:gridCol>
              </a:tblGrid>
              <a:tr h="363766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3620181"/>
                  </a:ext>
                </a:extLst>
              </a:tr>
              <a:tr h="363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1527253"/>
                  </a:ext>
                </a:extLst>
              </a:tr>
              <a:tr h="363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1406050"/>
                  </a:ext>
                </a:extLst>
              </a:tr>
              <a:tr h="363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9723861"/>
                  </a:ext>
                </a:extLst>
              </a:tr>
              <a:tr h="363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4969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2930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263084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Deep Learning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143000" y="1641618"/>
            <a:ext cx="9905999" cy="4303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A part of Machine Learning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Artificial Neural Network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Multiple hidden layers → Deep Neural Network (DNN)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Key to Representation Learning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Learning representation of raw data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For computer to process specific task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Simple representation to complex concepts</a:t>
            </a:r>
          </a:p>
        </p:txBody>
      </p:sp>
    </p:spTree>
    <p:extLst>
      <p:ext uri="{BB962C8B-B14F-4D97-AF65-F5344CB8AC3E}">
        <p14:creationId xmlns:p14="http://schemas.microsoft.com/office/powerpoint/2010/main" val="3067793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388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Graph Convolution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D5477605-DC6C-422E-9427-A8794A4CDF35}"/>
              </a:ext>
            </a:extLst>
          </p:cNvPr>
          <p:cNvSpPr/>
          <p:nvPr/>
        </p:nvSpPr>
        <p:spPr>
          <a:xfrm>
            <a:off x="10557068" y="2336591"/>
            <a:ext cx="360000" cy="360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F6963BB-7822-4C3C-BFFB-6FBBA7BB6D8F}"/>
              </a:ext>
            </a:extLst>
          </p:cNvPr>
          <p:cNvSpPr/>
          <p:nvPr/>
        </p:nvSpPr>
        <p:spPr>
          <a:xfrm>
            <a:off x="10189641" y="1195150"/>
            <a:ext cx="360000" cy="360000"/>
          </a:xfrm>
          <a:prstGeom prst="ellipse">
            <a:avLst/>
          </a:prstGeom>
          <a:solidFill>
            <a:srgbClr val="FFD1D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525E73E-4754-4242-BA82-B66D831A24A0}"/>
              </a:ext>
            </a:extLst>
          </p:cNvPr>
          <p:cNvSpPr/>
          <p:nvPr/>
        </p:nvSpPr>
        <p:spPr>
          <a:xfrm>
            <a:off x="11376528" y="1264400"/>
            <a:ext cx="360000" cy="360000"/>
          </a:xfrm>
          <a:prstGeom prst="ellipse">
            <a:avLst/>
          </a:prstGeom>
          <a:solidFill>
            <a:srgbClr val="E5FFF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3DD0CCB-0AE5-4763-A24B-350FD29C1931}"/>
              </a:ext>
            </a:extLst>
          </p:cNvPr>
          <p:cNvCxnSpPr>
            <a:cxnSpLocks/>
            <a:stCxn id="22" idx="5"/>
            <a:endCxn id="26" idx="1"/>
          </p:cNvCxnSpPr>
          <p:nvPr/>
        </p:nvCxnSpPr>
        <p:spPr>
          <a:xfrm>
            <a:off x="10496920" y="1502429"/>
            <a:ext cx="216154" cy="2516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B130926C-7DBB-4DEE-A68F-CB1071A72939}"/>
              </a:ext>
            </a:extLst>
          </p:cNvPr>
          <p:cNvSpPr/>
          <p:nvPr/>
        </p:nvSpPr>
        <p:spPr>
          <a:xfrm>
            <a:off x="10660353" y="1701397"/>
            <a:ext cx="360000" cy="360000"/>
          </a:xfrm>
          <a:prstGeom prst="ellipse">
            <a:avLst/>
          </a:prstGeom>
          <a:solidFill>
            <a:srgbClr val="C9F1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3679B7C-523D-41B4-8B25-2484C445475E}"/>
              </a:ext>
            </a:extLst>
          </p:cNvPr>
          <p:cNvCxnSpPr>
            <a:cxnSpLocks/>
            <a:stCxn id="26" idx="7"/>
            <a:endCxn id="23" idx="3"/>
          </p:cNvCxnSpPr>
          <p:nvPr/>
        </p:nvCxnSpPr>
        <p:spPr>
          <a:xfrm flipV="1">
            <a:off x="10967632" y="1571679"/>
            <a:ext cx="461617" cy="182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F0BA834-86B6-4557-9FF4-E7AE57342C36}"/>
              </a:ext>
            </a:extLst>
          </p:cNvPr>
          <p:cNvCxnSpPr>
            <a:cxnSpLocks/>
            <a:stCxn id="26" idx="4"/>
            <a:endCxn id="21" idx="0"/>
          </p:cNvCxnSpPr>
          <p:nvPr/>
        </p:nvCxnSpPr>
        <p:spPr>
          <a:xfrm flipH="1">
            <a:off x="10737068" y="2061397"/>
            <a:ext cx="103285" cy="2751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31756">
            <a:extLst>
              <a:ext uri="{FF2B5EF4-FFF2-40B4-BE49-F238E27FC236}">
                <a16:creationId xmlns:a16="http://schemas.microsoft.com/office/drawing/2014/main" id="{334CDEB3-6A22-4FDF-B3CB-266220034045}"/>
              </a:ext>
            </a:extLst>
          </p:cNvPr>
          <p:cNvGraphicFramePr>
            <a:graphicFrameLocks noGrp="1"/>
          </p:cNvGraphicFramePr>
          <p:nvPr/>
        </p:nvGraphicFramePr>
        <p:xfrm>
          <a:off x="10822206" y="202227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30" name="표 31756">
            <a:extLst>
              <a:ext uri="{FF2B5EF4-FFF2-40B4-BE49-F238E27FC236}">
                <a16:creationId xmlns:a16="http://schemas.microsoft.com/office/drawing/2014/main" id="{7010E34B-0D98-4A4A-83F3-E9E0979C3AED}"/>
              </a:ext>
            </a:extLst>
          </p:cNvPr>
          <p:cNvGraphicFramePr>
            <a:graphicFrameLocks noGrp="1"/>
          </p:cNvGraphicFramePr>
          <p:nvPr/>
        </p:nvGraphicFramePr>
        <p:xfrm>
          <a:off x="9805168" y="172269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31" name="표 31756">
            <a:extLst>
              <a:ext uri="{FF2B5EF4-FFF2-40B4-BE49-F238E27FC236}">
                <a16:creationId xmlns:a16="http://schemas.microsoft.com/office/drawing/2014/main" id="{4D448D08-B9EF-41A3-9721-BA8EC98B53D0}"/>
              </a:ext>
            </a:extLst>
          </p:cNvPr>
          <p:cNvGraphicFramePr>
            <a:graphicFrameLocks noGrp="1"/>
          </p:cNvGraphicFramePr>
          <p:nvPr/>
        </p:nvGraphicFramePr>
        <p:xfrm>
          <a:off x="11838871" y="49180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32" name="표 31756">
            <a:extLst>
              <a:ext uri="{FF2B5EF4-FFF2-40B4-BE49-F238E27FC236}">
                <a16:creationId xmlns:a16="http://schemas.microsoft.com/office/drawing/2014/main" id="{7340D34C-A096-4E53-A5A6-DB9F76762BB3}"/>
              </a:ext>
            </a:extLst>
          </p:cNvPr>
          <p:cNvGraphicFramePr>
            <a:graphicFrameLocks noGrp="1"/>
          </p:cNvGraphicFramePr>
          <p:nvPr/>
        </p:nvGraphicFramePr>
        <p:xfrm>
          <a:off x="10104407" y="233659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40" name="표 31756">
            <a:extLst>
              <a:ext uri="{FF2B5EF4-FFF2-40B4-BE49-F238E27FC236}">
                <a16:creationId xmlns:a16="http://schemas.microsoft.com/office/drawing/2014/main" id="{18DC537F-4419-42A1-939D-A146BE5BD518}"/>
              </a:ext>
            </a:extLst>
          </p:cNvPr>
          <p:cNvGraphicFramePr>
            <a:graphicFrameLocks noGrp="1"/>
          </p:cNvGraphicFramePr>
          <p:nvPr/>
        </p:nvGraphicFramePr>
        <p:xfrm>
          <a:off x="4343047" y="199898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41" name="표 31756">
            <a:extLst>
              <a:ext uri="{FF2B5EF4-FFF2-40B4-BE49-F238E27FC236}">
                <a16:creationId xmlns:a16="http://schemas.microsoft.com/office/drawing/2014/main" id="{DB5E2AF8-E14A-4C6D-8A78-AA9F8410DD1C}"/>
              </a:ext>
            </a:extLst>
          </p:cNvPr>
          <p:cNvGraphicFramePr>
            <a:graphicFrameLocks noGrp="1"/>
          </p:cNvGraphicFramePr>
          <p:nvPr/>
        </p:nvGraphicFramePr>
        <p:xfrm>
          <a:off x="4740239" y="199898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42" name="표 31756">
            <a:extLst>
              <a:ext uri="{FF2B5EF4-FFF2-40B4-BE49-F238E27FC236}">
                <a16:creationId xmlns:a16="http://schemas.microsoft.com/office/drawing/2014/main" id="{1353265E-A72E-4353-84CC-86DA16FE17FC}"/>
              </a:ext>
            </a:extLst>
          </p:cNvPr>
          <p:cNvGraphicFramePr>
            <a:graphicFrameLocks noGrp="1"/>
          </p:cNvGraphicFramePr>
          <p:nvPr/>
        </p:nvGraphicFramePr>
        <p:xfrm>
          <a:off x="5137431" y="199898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43" name="표 31756">
            <a:extLst>
              <a:ext uri="{FF2B5EF4-FFF2-40B4-BE49-F238E27FC236}">
                <a16:creationId xmlns:a16="http://schemas.microsoft.com/office/drawing/2014/main" id="{12D665A5-38FC-4440-A0F9-C91E6549208C}"/>
              </a:ext>
            </a:extLst>
          </p:cNvPr>
          <p:cNvGraphicFramePr>
            <a:graphicFrameLocks noGrp="1"/>
          </p:cNvGraphicFramePr>
          <p:nvPr/>
        </p:nvGraphicFramePr>
        <p:xfrm>
          <a:off x="3958316" y="199898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sp>
        <p:nvSpPr>
          <p:cNvPr id="44" name="텍스트 상자 9">
            <a:extLst>
              <a:ext uri="{FF2B5EF4-FFF2-40B4-BE49-F238E27FC236}">
                <a16:creationId xmlns:a16="http://schemas.microsoft.com/office/drawing/2014/main" id="{66F97F67-CC67-4740-AC5C-59E2A822146F}"/>
              </a:ext>
            </a:extLst>
          </p:cNvPr>
          <p:cNvSpPr txBox="1"/>
          <p:nvPr/>
        </p:nvSpPr>
        <p:spPr>
          <a:xfrm>
            <a:off x="1143000" y="1641617"/>
            <a:ext cx="9905999" cy="4303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Data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Node Feature			Feature Matrix X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pPr lvl="1">
              <a:lnSpc>
                <a:spcPct val="200000"/>
              </a:lnSpc>
            </a:pPr>
            <a:endParaRPr kumimoji="1" lang="en-US" altLang="ko-KR" sz="20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Adjacency Matrix A  Feature Matrix X   Weight Matrix W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AXW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		   x		    x	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183F0F6-B62F-4880-AB29-BED2BD4BEE82}"/>
              </a:ext>
            </a:extLst>
          </p:cNvPr>
          <p:cNvCxnSpPr>
            <a:cxnSpLocks/>
          </p:cNvCxnSpPr>
          <p:nvPr/>
        </p:nvCxnSpPr>
        <p:spPr>
          <a:xfrm>
            <a:off x="10956043" y="3069919"/>
            <a:ext cx="2493" cy="927881"/>
          </a:xfrm>
          <a:prstGeom prst="straightConnector1">
            <a:avLst/>
          </a:prstGeom>
          <a:ln w="127000">
            <a:solidFill>
              <a:srgbClr val="FF000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8A125D1E-0F74-4FCF-9D8C-46A66D9F04A2}"/>
              </a:ext>
            </a:extLst>
          </p:cNvPr>
          <p:cNvSpPr/>
          <p:nvPr/>
        </p:nvSpPr>
        <p:spPr>
          <a:xfrm>
            <a:off x="10557068" y="6232255"/>
            <a:ext cx="360000" cy="360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D30A709-AAA5-4364-B98A-ED2057164F98}"/>
              </a:ext>
            </a:extLst>
          </p:cNvPr>
          <p:cNvSpPr/>
          <p:nvPr/>
        </p:nvSpPr>
        <p:spPr>
          <a:xfrm>
            <a:off x="10189641" y="5090814"/>
            <a:ext cx="360000" cy="360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E8982E7-5C5A-4300-B572-6512B8300AD6}"/>
              </a:ext>
            </a:extLst>
          </p:cNvPr>
          <p:cNvSpPr/>
          <p:nvPr/>
        </p:nvSpPr>
        <p:spPr>
          <a:xfrm>
            <a:off x="11376528" y="5160064"/>
            <a:ext cx="360000" cy="360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DEAD373-B879-4E90-9E0C-D18A3F616509}"/>
              </a:ext>
            </a:extLst>
          </p:cNvPr>
          <p:cNvCxnSpPr>
            <a:cxnSpLocks/>
            <a:stCxn id="34" idx="5"/>
            <a:endCxn id="37" idx="1"/>
          </p:cNvCxnSpPr>
          <p:nvPr/>
        </p:nvCxnSpPr>
        <p:spPr>
          <a:xfrm>
            <a:off x="10496920" y="5398093"/>
            <a:ext cx="216154" cy="2516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4D14D5EF-D8FC-439A-8EF8-3E5715FACD6B}"/>
              </a:ext>
            </a:extLst>
          </p:cNvPr>
          <p:cNvSpPr/>
          <p:nvPr/>
        </p:nvSpPr>
        <p:spPr>
          <a:xfrm>
            <a:off x="10660353" y="5597061"/>
            <a:ext cx="360000" cy="360000"/>
          </a:xfrm>
          <a:prstGeom prst="ellipse">
            <a:avLst/>
          </a:prstGeom>
          <a:solidFill>
            <a:srgbClr val="DEC8EE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CE9CA77-4CC1-42AB-9C54-323A47EF4DD5}"/>
              </a:ext>
            </a:extLst>
          </p:cNvPr>
          <p:cNvCxnSpPr>
            <a:cxnSpLocks/>
            <a:stCxn id="37" idx="7"/>
            <a:endCxn id="35" idx="3"/>
          </p:cNvCxnSpPr>
          <p:nvPr/>
        </p:nvCxnSpPr>
        <p:spPr>
          <a:xfrm flipV="1">
            <a:off x="10967632" y="5467343"/>
            <a:ext cx="461617" cy="182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81E61C0-C8E4-4628-A372-A937932E41A7}"/>
              </a:ext>
            </a:extLst>
          </p:cNvPr>
          <p:cNvCxnSpPr>
            <a:cxnSpLocks/>
            <a:stCxn id="37" idx="4"/>
            <a:endCxn id="33" idx="0"/>
          </p:cNvCxnSpPr>
          <p:nvPr/>
        </p:nvCxnSpPr>
        <p:spPr>
          <a:xfrm flipH="1">
            <a:off x="10737068" y="5957061"/>
            <a:ext cx="103285" cy="2751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표 31756">
            <a:extLst>
              <a:ext uri="{FF2B5EF4-FFF2-40B4-BE49-F238E27FC236}">
                <a16:creationId xmlns:a16="http://schemas.microsoft.com/office/drawing/2014/main" id="{71573547-46B3-4B01-94E2-895A256DBA38}"/>
              </a:ext>
            </a:extLst>
          </p:cNvPr>
          <p:cNvGraphicFramePr>
            <a:graphicFrameLocks noGrp="1"/>
          </p:cNvGraphicFramePr>
          <p:nvPr/>
        </p:nvGraphicFramePr>
        <p:xfrm>
          <a:off x="10822206" y="409789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686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EC8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92E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A58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8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BA64BF-1D69-4641-9F1D-025943002080}"/>
                  </a:ext>
                </a:extLst>
              </p:cNvPr>
              <p:cNvSpPr txBox="1"/>
              <p:nvPr/>
            </p:nvSpPr>
            <p:spPr>
              <a:xfrm>
                <a:off x="4740239" y="3812039"/>
                <a:ext cx="5536837" cy="3497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1" i="1" smtClean="0">
                            <a:solidFill>
                              <a:srgbClr val="692E96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1" i="1" smtClean="0">
                            <a:solidFill>
                              <a:srgbClr val="692E96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692E96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ko-KR" b="1" i="1" smtClean="0">
                            <a:solidFill>
                              <a:srgbClr val="692E9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solidFill>
                              <a:srgbClr val="692E96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altLang="ko-KR" b="1" i="1" smtClean="0">
                            <a:solidFill>
                              <a:srgbClr val="692E96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1" i="1" smtClean="0">
                            <a:solidFill>
                              <a:srgbClr val="692E96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b="1" i="1" smtClean="0">
                            <a:solidFill>
                              <a:srgbClr val="692E9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ko-KR" b="1" i="1" smtClean="0">
                            <a:solidFill>
                              <a:srgbClr val="0091C4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1" i="1" smtClean="0">
                            <a:solidFill>
                              <a:srgbClr val="0091C4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91C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d>
                          <m:dPr>
                            <m:ctrlPr>
                              <a:rPr lang="en-US" altLang="ko-KR" b="1" i="1" smtClean="0">
                                <a:solidFill>
                                  <a:srgbClr val="0091C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solidFill>
                                  <a:srgbClr val="0091C4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d>
                      </m:sup>
                    </m:sSubSup>
                    <m:sSup>
                      <m:sSupPr>
                        <m:ctrlPr>
                          <a:rPr lang="en-US" altLang="ko-KR" b="1" i="1" smtClean="0">
                            <a:solidFill>
                              <a:srgbClr val="0091C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 smtClean="0">
                            <a:solidFill>
                              <a:srgbClr val="0091C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d>
                          <m:dPr>
                            <m:ctrlPr>
                              <a:rPr lang="en-US" altLang="ko-KR" b="1" i="1" smtClean="0">
                                <a:solidFill>
                                  <a:srgbClr val="0091C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solidFill>
                                  <a:srgbClr val="0091C4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d>
                      </m:sup>
                    </m:sSup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d>
                          <m:dPr>
                            <m:ctrlPr>
                              <a:rPr lang="en-US" altLang="ko-KR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d>
                      </m:sup>
                    </m:sSubSup>
                    <m:sSup>
                      <m:sSupPr>
                        <m:ctrlP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ko-KR" b="1" dirty="0"/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  <m:sup>
                        <m:d>
                          <m:dPr>
                            <m:ctrlPr>
                              <a:rPr lang="en-US" altLang="ko-KR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d>
                      </m:sup>
                    </m:sSubSup>
                    <m:sSup>
                      <m:sSupPr>
                        <m:ctrlPr>
                          <a:rPr lang="en-US" altLang="ko-K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ko-K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altLang="ko-K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ko-KR" b="1" dirty="0"/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1" i="1" smtClean="0">
                            <a:solidFill>
                              <a:srgbClr val="D09E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1" i="1">
                            <a:solidFill>
                              <a:srgbClr val="D09E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D09E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  <m:sup>
                        <m:d>
                          <m:dPr>
                            <m:ctrlPr>
                              <a:rPr lang="en-US" altLang="ko-KR" b="1" i="1">
                                <a:solidFill>
                                  <a:srgbClr val="D09E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>
                                <a:solidFill>
                                  <a:srgbClr val="D09E0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d>
                      </m:sup>
                    </m:sSubSup>
                    <m:sSup>
                      <m:sSupPr>
                        <m:ctrlPr>
                          <a:rPr lang="en-US" altLang="ko-KR" b="1" i="1">
                            <a:solidFill>
                              <a:srgbClr val="D09E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solidFill>
                              <a:srgbClr val="D09E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ko-KR" b="1" i="1">
                            <a:solidFill>
                              <a:srgbClr val="D09E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>
                            <a:solidFill>
                              <a:srgbClr val="D09E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altLang="ko-KR" b="1" i="1">
                            <a:solidFill>
                              <a:srgbClr val="D09E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BA64BF-1D69-4641-9F1D-025943002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239" y="3812039"/>
                <a:ext cx="5536837" cy="349711"/>
              </a:xfrm>
              <a:prstGeom prst="rect">
                <a:avLst/>
              </a:prstGeom>
              <a:blipFill>
                <a:blip r:embed="rId2"/>
                <a:stretch>
                  <a:fillRect l="-1542" t="-8621" b="-327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6827E600-5A66-4414-A55F-4C0712B5D80A}"/>
              </a:ext>
            </a:extLst>
          </p:cNvPr>
          <p:cNvSpPr txBox="1"/>
          <p:nvPr/>
        </p:nvSpPr>
        <p:spPr>
          <a:xfrm>
            <a:off x="6095999" y="6567191"/>
            <a:ext cx="60975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https://github.com/heartcored98/Standalone-DeepLearning/blob/master/Lec9/Lec9-A.pdf</a:t>
            </a:r>
          </a:p>
        </p:txBody>
      </p:sp>
      <p:sp>
        <p:nvSpPr>
          <p:cNvPr id="45" name="화살표: 아래로 구부러짐 44">
            <a:extLst>
              <a:ext uri="{FF2B5EF4-FFF2-40B4-BE49-F238E27FC236}">
                <a16:creationId xmlns:a16="http://schemas.microsoft.com/office/drawing/2014/main" id="{D6D371A8-CEE5-42C3-8C2D-E1FC6580F57E}"/>
              </a:ext>
            </a:extLst>
          </p:cNvPr>
          <p:cNvSpPr/>
          <p:nvPr/>
        </p:nvSpPr>
        <p:spPr>
          <a:xfrm>
            <a:off x="4556146" y="977090"/>
            <a:ext cx="4429234" cy="934620"/>
          </a:xfrm>
          <a:prstGeom prst="curvedDownArrow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48" name="표 3">
            <a:extLst>
              <a:ext uri="{FF2B5EF4-FFF2-40B4-BE49-F238E27FC236}">
                <a16:creationId xmlns:a16="http://schemas.microsoft.com/office/drawing/2014/main" id="{538C0A3F-5A2A-4B16-BDE6-7AAB78C2A2E2}"/>
              </a:ext>
            </a:extLst>
          </p:cNvPr>
          <p:cNvGraphicFramePr>
            <a:graphicFrameLocks noGrp="1"/>
          </p:cNvGraphicFramePr>
          <p:nvPr/>
        </p:nvGraphicFramePr>
        <p:xfrm>
          <a:off x="7962783" y="2061397"/>
          <a:ext cx="1518455" cy="1274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691">
                  <a:extLst>
                    <a:ext uri="{9D8B030D-6E8A-4147-A177-3AD203B41FA5}">
                      <a16:colId xmlns:a16="http://schemas.microsoft.com/office/drawing/2014/main" val="1026959820"/>
                    </a:ext>
                  </a:extLst>
                </a:gridCol>
                <a:gridCol w="303691">
                  <a:extLst>
                    <a:ext uri="{9D8B030D-6E8A-4147-A177-3AD203B41FA5}">
                      <a16:colId xmlns:a16="http://schemas.microsoft.com/office/drawing/2014/main" val="1989194433"/>
                    </a:ext>
                  </a:extLst>
                </a:gridCol>
                <a:gridCol w="303691">
                  <a:extLst>
                    <a:ext uri="{9D8B030D-6E8A-4147-A177-3AD203B41FA5}">
                      <a16:colId xmlns:a16="http://schemas.microsoft.com/office/drawing/2014/main" val="3045042643"/>
                    </a:ext>
                  </a:extLst>
                </a:gridCol>
                <a:gridCol w="303691">
                  <a:extLst>
                    <a:ext uri="{9D8B030D-6E8A-4147-A177-3AD203B41FA5}">
                      <a16:colId xmlns:a16="http://schemas.microsoft.com/office/drawing/2014/main" val="2706244315"/>
                    </a:ext>
                  </a:extLst>
                </a:gridCol>
                <a:gridCol w="303691">
                  <a:extLst>
                    <a:ext uri="{9D8B030D-6E8A-4147-A177-3AD203B41FA5}">
                      <a16:colId xmlns:a16="http://schemas.microsoft.com/office/drawing/2014/main" val="2542494837"/>
                    </a:ext>
                  </a:extLst>
                </a:gridCol>
              </a:tblGrid>
              <a:tr h="3186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827031"/>
                  </a:ext>
                </a:extLst>
              </a:tr>
              <a:tr h="3186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562301"/>
                  </a:ext>
                </a:extLst>
              </a:tr>
              <a:tr h="3186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979251"/>
                  </a:ext>
                </a:extLst>
              </a:tr>
              <a:tr h="3186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368581"/>
                  </a:ext>
                </a:extLst>
              </a:tr>
            </a:tbl>
          </a:graphicData>
        </a:graphic>
      </p:graphicFrame>
      <p:graphicFrame>
        <p:nvGraphicFramePr>
          <p:cNvPr id="49" name="표 3">
            <a:extLst>
              <a:ext uri="{FF2B5EF4-FFF2-40B4-BE49-F238E27FC236}">
                <a16:creationId xmlns:a16="http://schemas.microsoft.com/office/drawing/2014/main" id="{D24A2DF5-F3E4-453A-BA68-8912BC34CD2E}"/>
              </a:ext>
            </a:extLst>
          </p:cNvPr>
          <p:cNvGraphicFramePr>
            <a:graphicFrameLocks noGrp="1"/>
          </p:cNvGraphicFramePr>
          <p:nvPr/>
        </p:nvGraphicFramePr>
        <p:xfrm>
          <a:off x="4552177" y="5090814"/>
          <a:ext cx="1518455" cy="1274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691">
                  <a:extLst>
                    <a:ext uri="{9D8B030D-6E8A-4147-A177-3AD203B41FA5}">
                      <a16:colId xmlns:a16="http://schemas.microsoft.com/office/drawing/2014/main" val="1026959820"/>
                    </a:ext>
                  </a:extLst>
                </a:gridCol>
                <a:gridCol w="303691">
                  <a:extLst>
                    <a:ext uri="{9D8B030D-6E8A-4147-A177-3AD203B41FA5}">
                      <a16:colId xmlns:a16="http://schemas.microsoft.com/office/drawing/2014/main" val="1989194433"/>
                    </a:ext>
                  </a:extLst>
                </a:gridCol>
                <a:gridCol w="303691">
                  <a:extLst>
                    <a:ext uri="{9D8B030D-6E8A-4147-A177-3AD203B41FA5}">
                      <a16:colId xmlns:a16="http://schemas.microsoft.com/office/drawing/2014/main" val="3045042643"/>
                    </a:ext>
                  </a:extLst>
                </a:gridCol>
                <a:gridCol w="303691">
                  <a:extLst>
                    <a:ext uri="{9D8B030D-6E8A-4147-A177-3AD203B41FA5}">
                      <a16:colId xmlns:a16="http://schemas.microsoft.com/office/drawing/2014/main" val="2706244315"/>
                    </a:ext>
                  </a:extLst>
                </a:gridCol>
                <a:gridCol w="303691">
                  <a:extLst>
                    <a:ext uri="{9D8B030D-6E8A-4147-A177-3AD203B41FA5}">
                      <a16:colId xmlns:a16="http://schemas.microsoft.com/office/drawing/2014/main" val="2542494837"/>
                    </a:ext>
                  </a:extLst>
                </a:gridCol>
              </a:tblGrid>
              <a:tr h="3186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827031"/>
                  </a:ext>
                </a:extLst>
              </a:tr>
              <a:tr h="3186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562301"/>
                  </a:ext>
                </a:extLst>
              </a:tr>
              <a:tr h="3186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979251"/>
                  </a:ext>
                </a:extLst>
              </a:tr>
              <a:tr h="3186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368581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3B6ED81-646E-42F5-B8BC-BEEFAB98B448}"/>
              </a:ext>
            </a:extLst>
          </p:cNvPr>
          <p:cNvGraphicFramePr>
            <a:graphicFrameLocks noGrp="1"/>
          </p:cNvGraphicFramePr>
          <p:nvPr/>
        </p:nvGraphicFramePr>
        <p:xfrm>
          <a:off x="6457618" y="4912474"/>
          <a:ext cx="1970066" cy="147461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1438">
                  <a:extLst>
                    <a:ext uri="{9D8B030D-6E8A-4147-A177-3AD203B41FA5}">
                      <a16:colId xmlns:a16="http://schemas.microsoft.com/office/drawing/2014/main" val="772933193"/>
                    </a:ext>
                  </a:extLst>
                </a:gridCol>
                <a:gridCol w="281438">
                  <a:extLst>
                    <a:ext uri="{9D8B030D-6E8A-4147-A177-3AD203B41FA5}">
                      <a16:colId xmlns:a16="http://schemas.microsoft.com/office/drawing/2014/main" val="92265075"/>
                    </a:ext>
                  </a:extLst>
                </a:gridCol>
                <a:gridCol w="281438">
                  <a:extLst>
                    <a:ext uri="{9D8B030D-6E8A-4147-A177-3AD203B41FA5}">
                      <a16:colId xmlns:a16="http://schemas.microsoft.com/office/drawing/2014/main" val="1174472953"/>
                    </a:ext>
                  </a:extLst>
                </a:gridCol>
                <a:gridCol w="281438">
                  <a:extLst>
                    <a:ext uri="{9D8B030D-6E8A-4147-A177-3AD203B41FA5}">
                      <a16:colId xmlns:a16="http://schemas.microsoft.com/office/drawing/2014/main" val="3023774334"/>
                    </a:ext>
                  </a:extLst>
                </a:gridCol>
                <a:gridCol w="281438">
                  <a:extLst>
                    <a:ext uri="{9D8B030D-6E8A-4147-A177-3AD203B41FA5}">
                      <a16:colId xmlns:a16="http://schemas.microsoft.com/office/drawing/2014/main" val="243548465"/>
                    </a:ext>
                  </a:extLst>
                </a:gridCol>
                <a:gridCol w="281438">
                  <a:extLst>
                    <a:ext uri="{9D8B030D-6E8A-4147-A177-3AD203B41FA5}">
                      <a16:colId xmlns:a16="http://schemas.microsoft.com/office/drawing/2014/main" val="383705907"/>
                    </a:ext>
                  </a:extLst>
                </a:gridCol>
                <a:gridCol w="281438">
                  <a:extLst>
                    <a:ext uri="{9D8B030D-6E8A-4147-A177-3AD203B41FA5}">
                      <a16:colId xmlns:a16="http://schemas.microsoft.com/office/drawing/2014/main" val="1202734155"/>
                    </a:ext>
                  </a:extLst>
                </a:gridCol>
              </a:tblGrid>
              <a:tr h="294923"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457692"/>
                  </a:ext>
                </a:extLst>
              </a:tr>
              <a:tr h="294923"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609334"/>
                  </a:ext>
                </a:extLst>
              </a:tr>
              <a:tr h="294923"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341670"/>
                  </a:ext>
                </a:extLst>
              </a:tr>
              <a:tr h="294923"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933391"/>
                  </a:ext>
                </a:extLst>
              </a:tr>
              <a:tr h="294923"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63286"/>
                  </a:ext>
                </a:extLst>
              </a:tr>
            </a:tbl>
          </a:graphicData>
        </a:graphic>
      </p:graphicFrame>
      <p:graphicFrame>
        <p:nvGraphicFramePr>
          <p:cNvPr id="50" name="표 2">
            <a:extLst>
              <a:ext uri="{FF2B5EF4-FFF2-40B4-BE49-F238E27FC236}">
                <a16:creationId xmlns:a16="http://schemas.microsoft.com/office/drawing/2014/main" id="{4DBD08A6-67F0-4D2A-B15D-FF675EB27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821233"/>
              </p:ext>
            </p:extLst>
          </p:nvPr>
        </p:nvGraphicFramePr>
        <p:xfrm>
          <a:off x="2879198" y="5118506"/>
          <a:ext cx="1215448" cy="121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862">
                  <a:extLst>
                    <a:ext uri="{9D8B030D-6E8A-4147-A177-3AD203B41FA5}">
                      <a16:colId xmlns:a16="http://schemas.microsoft.com/office/drawing/2014/main" val="2263312448"/>
                    </a:ext>
                  </a:extLst>
                </a:gridCol>
                <a:gridCol w="303862">
                  <a:extLst>
                    <a:ext uri="{9D8B030D-6E8A-4147-A177-3AD203B41FA5}">
                      <a16:colId xmlns:a16="http://schemas.microsoft.com/office/drawing/2014/main" val="1713483499"/>
                    </a:ext>
                  </a:extLst>
                </a:gridCol>
                <a:gridCol w="303862">
                  <a:extLst>
                    <a:ext uri="{9D8B030D-6E8A-4147-A177-3AD203B41FA5}">
                      <a16:colId xmlns:a16="http://schemas.microsoft.com/office/drawing/2014/main" val="1286731753"/>
                    </a:ext>
                  </a:extLst>
                </a:gridCol>
                <a:gridCol w="303862">
                  <a:extLst>
                    <a:ext uri="{9D8B030D-6E8A-4147-A177-3AD203B41FA5}">
                      <a16:colId xmlns:a16="http://schemas.microsoft.com/office/drawing/2014/main" val="487820442"/>
                    </a:ext>
                  </a:extLst>
                </a:gridCol>
              </a:tblGrid>
              <a:tr h="2914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1527253"/>
                  </a:ext>
                </a:extLst>
              </a:tr>
              <a:tr h="2914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1406050"/>
                  </a:ext>
                </a:extLst>
              </a:tr>
              <a:tr h="2914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9723861"/>
                  </a:ext>
                </a:extLst>
              </a:tr>
              <a:tr h="2914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4969335"/>
                  </a:ext>
                </a:extLst>
              </a:tr>
            </a:tbl>
          </a:graphicData>
        </a:graphic>
      </p:graphicFrame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6305E77D-9A1B-45AB-82DC-54CF75BDB563}"/>
              </a:ext>
            </a:extLst>
          </p:cNvPr>
          <p:cNvCxnSpPr>
            <a:cxnSpLocks/>
          </p:cNvCxnSpPr>
          <p:nvPr/>
        </p:nvCxnSpPr>
        <p:spPr>
          <a:xfrm>
            <a:off x="10369641" y="1555150"/>
            <a:ext cx="289088" cy="7814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C369C28-7DA7-44E6-88F0-7438C9B8287F}"/>
              </a:ext>
            </a:extLst>
          </p:cNvPr>
          <p:cNvCxnSpPr>
            <a:cxnSpLocks/>
          </p:cNvCxnSpPr>
          <p:nvPr/>
        </p:nvCxnSpPr>
        <p:spPr>
          <a:xfrm>
            <a:off x="10369641" y="5450814"/>
            <a:ext cx="240148" cy="83416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9326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BD82F4B2-3333-481B-B5CF-9E057874C44B}"/>
              </a:ext>
            </a:extLst>
          </p:cNvPr>
          <p:cNvSpPr/>
          <p:nvPr/>
        </p:nvSpPr>
        <p:spPr>
          <a:xfrm rot="1527633">
            <a:off x="10936471" y="1912121"/>
            <a:ext cx="511518" cy="25301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454598" y="297932"/>
            <a:ext cx="388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Graph Convolution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텍스트 상자 9">
            <a:extLst>
              <a:ext uri="{FF2B5EF4-FFF2-40B4-BE49-F238E27FC236}">
                <a16:creationId xmlns:a16="http://schemas.microsoft.com/office/drawing/2014/main" id="{AA242D08-A21E-4F6F-BC2F-2E5FECCC2AA6}"/>
              </a:ext>
            </a:extLst>
          </p:cNvPr>
          <p:cNvSpPr txBox="1"/>
          <p:nvPr/>
        </p:nvSpPr>
        <p:spPr>
          <a:xfrm>
            <a:off x="1143000" y="1641617"/>
            <a:ext cx="10099766" cy="4918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Data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Node Feature			Feature Matrix X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Adjacency Matrix A	  A~ = A + I (Identity Matrix)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5477605-DC6C-422E-9427-A8794A4CDF35}"/>
              </a:ext>
            </a:extLst>
          </p:cNvPr>
          <p:cNvSpPr/>
          <p:nvPr/>
        </p:nvSpPr>
        <p:spPr>
          <a:xfrm>
            <a:off x="10557068" y="2336591"/>
            <a:ext cx="360000" cy="360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F6963BB-7822-4C3C-BFFB-6FBBA7BB6D8F}"/>
              </a:ext>
            </a:extLst>
          </p:cNvPr>
          <p:cNvSpPr/>
          <p:nvPr/>
        </p:nvSpPr>
        <p:spPr>
          <a:xfrm>
            <a:off x="10189641" y="1195150"/>
            <a:ext cx="360000" cy="360000"/>
          </a:xfrm>
          <a:prstGeom prst="ellipse">
            <a:avLst/>
          </a:prstGeom>
          <a:solidFill>
            <a:srgbClr val="FFD1D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525E73E-4754-4242-BA82-B66D831A24A0}"/>
              </a:ext>
            </a:extLst>
          </p:cNvPr>
          <p:cNvSpPr/>
          <p:nvPr/>
        </p:nvSpPr>
        <p:spPr>
          <a:xfrm>
            <a:off x="11376528" y="1264400"/>
            <a:ext cx="360000" cy="360000"/>
          </a:xfrm>
          <a:prstGeom prst="ellipse">
            <a:avLst/>
          </a:prstGeom>
          <a:solidFill>
            <a:srgbClr val="E5FFF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3DD0CCB-0AE5-4763-A24B-350FD29C1931}"/>
              </a:ext>
            </a:extLst>
          </p:cNvPr>
          <p:cNvCxnSpPr>
            <a:cxnSpLocks/>
            <a:stCxn id="22" idx="5"/>
            <a:endCxn id="26" idx="1"/>
          </p:cNvCxnSpPr>
          <p:nvPr/>
        </p:nvCxnSpPr>
        <p:spPr>
          <a:xfrm>
            <a:off x="10496920" y="1502429"/>
            <a:ext cx="216154" cy="2516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B130926C-7DBB-4DEE-A68F-CB1071A72939}"/>
              </a:ext>
            </a:extLst>
          </p:cNvPr>
          <p:cNvSpPr/>
          <p:nvPr/>
        </p:nvSpPr>
        <p:spPr>
          <a:xfrm>
            <a:off x="10660353" y="1701397"/>
            <a:ext cx="360000" cy="360000"/>
          </a:xfrm>
          <a:prstGeom prst="ellipse">
            <a:avLst/>
          </a:prstGeom>
          <a:solidFill>
            <a:srgbClr val="C9F1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3679B7C-523D-41B4-8B25-2484C445475E}"/>
              </a:ext>
            </a:extLst>
          </p:cNvPr>
          <p:cNvCxnSpPr>
            <a:cxnSpLocks/>
            <a:stCxn id="26" idx="7"/>
            <a:endCxn id="23" idx="3"/>
          </p:cNvCxnSpPr>
          <p:nvPr/>
        </p:nvCxnSpPr>
        <p:spPr>
          <a:xfrm flipV="1">
            <a:off x="10967632" y="1571679"/>
            <a:ext cx="461617" cy="182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F0BA834-86B6-4557-9FF4-E7AE57342C36}"/>
              </a:ext>
            </a:extLst>
          </p:cNvPr>
          <p:cNvCxnSpPr>
            <a:cxnSpLocks/>
            <a:stCxn id="26" idx="4"/>
            <a:endCxn id="21" idx="0"/>
          </p:cNvCxnSpPr>
          <p:nvPr/>
        </p:nvCxnSpPr>
        <p:spPr>
          <a:xfrm flipH="1">
            <a:off x="10737068" y="2061397"/>
            <a:ext cx="103285" cy="2751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31756">
            <a:extLst>
              <a:ext uri="{FF2B5EF4-FFF2-40B4-BE49-F238E27FC236}">
                <a16:creationId xmlns:a16="http://schemas.microsoft.com/office/drawing/2014/main" id="{334CDEB3-6A22-4FDF-B3CB-266220034045}"/>
              </a:ext>
            </a:extLst>
          </p:cNvPr>
          <p:cNvGraphicFramePr>
            <a:graphicFrameLocks noGrp="1"/>
          </p:cNvGraphicFramePr>
          <p:nvPr/>
        </p:nvGraphicFramePr>
        <p:xfrm>
          <a:off x="10822206" y="202227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30" name="표 31756">
            <a:extLst>
              <a:ext uri="{FF2B5EF4-FFF2-40B4-BE49-F238E27FC236}">
                <a16:creationId xmlns:a16="http://schemas.microsoft.com/office/drawing/2014/main" id="{7010E34B-0D98-4A4A-83F3-E9E0979C3AED}"/>
              </a:ext>
            </a:extLst>
          </p:cNvPr>
          <p:cNvGraphicFramePr>
            <a:graphicFrameLocks noGrp="1"/>
          </p:cNvGraphicFramePr>
          <p:nvPr/>
        </p:nvGraphicFramePr>
        <p:xfrm>
          <a:off x="9805168" y="172269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31" name="표 31756">
            <a:extLst>
              <a:ext uri="{FF2B5EF4-FFF2-40B4-BE49-F238E27FC236}">
                <a16:creationId xmlns:a16="http://schemas.microsoft.com/office/drawing/2014/main" id="{4D448D08-B9EF-41A3-9721-BA8EC98B53D0}"/>
              </a:ext>
            </a:extLst>
          </p:cNvPr>
          <p:cNvGraphicFramePr>
            <a:graphicFrameLocks noGrp="1"/>
          </p:cNvGraphicFramePr>
          <p:nvPr/>
        </p:nvGraphicFramePr>
        <p:xfrm>
          <a:off x="11838871" y="49180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32" name="표 31756">
            <a:extLst>
              <a:ext uri="{FF2B5EF4-FFF2-40B4-BE49-F238E27FC236}">
                <a16:creationId xmlns:a16="http://schemas.microsoft.com/office/drawing/2014/main" id="{7340D34C-A096-4E53-A5A6-DB9F76762BB3}"/>
              </a:ext>
            </a:extLst>
          </p:cNvPr>
          <p:cNvGraphicFramePr>
            <a:graphicFrameLocks noGrp="1"/>
          </p:cNvGraphicFramePr>
          <p:nvPr/>
        </p:nvGraphicFramePr>
        <p:xfrm>
          <a:off x="10104407" y="233659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420CC426-0C83-4924-BEE9-22ADF3B23CE5}"/>
              </a:ext>
            </a:extLst>
          </p:cNvPr>
          <p:cNvGraphicFramePr>
            <a:graphicFrameLocks noGrp="1"/>
          </p:cNvGraphicFramePr>
          <p:nvPr/>
        </p:nvGraphicFramePr>
        <p:xfrm>
          <a:off x="7962783" y="2061397"/>
          <a:ext cx="1518455" cy="1274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691">
                  <a:extLst>
                    <a:ext uri="{9D8B030D-6E8A-4147-A177-3AD203B41FA5}">
                      <a16:colId xmlns:a16="http://schemas.microsoft.com/office/drawing/2014/main" val="1026959820"/>
                    </a:ext>
                  </a:extLst>
                </a:gridCol>
                <a:gridCol w="303691">
                  <a:extLst>
                    <a:ext uri="{9D8B030D-6E8A-4147-A177-3AD203B41FA5}">
                      <a16:colId xmlns:a16="http://schemas.microsoft.com/office/drawing/2014/main" val="1989194433"/>
                    </a:ext>
                  </a:extLst>
                </a:gridCol>
                <a:gridCol w="303691">
                  <a:extLst>
                    <a:ext uri="{9D8B030D-6E8A-4147-A177-3AD203B41FA5}">
                      <a16:colId xmlns:a16="http://schemas.microsoft.com/office/drawing/2014/main" val="3045042643"/>
                    </a:ext>
                  </a:extLst>
                </a:gridCol>
                <a:gridCol w="303691">
                  <a:extLst>
                    <a:ext uri="{9D8B030D-6E8A-4147-A177-3AD203B41FA5}">
                      <a16:colId xmlns:a16="http://schemas.microsoft.com/office/drawing/2014/main" val="2706244315"/>
                    </a:ext>
                  </a:extLst>
                </a:gridCol>
                <a:gridCol w="303691">
                  <a:extLst>
                    <a:ext uri="{9D8B030D-6E8A-4147-A177-3AD203B41FA5}">
                      <a16:colId xmlns:a16="http://schemas.microsoft.com/office/drawing/2014/main" val="2542494837"/>
                    </a:ext>
                  </a:extLst>
                </a:gridCol>
              </a:tblGrid>
              <a:tr h="3186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827031"/>
                  </a:ext>
                </a:extLst>
              </a:tr>
              <a:tr h="3186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562301"/>
                  </a:ext>
                </a:extLst>
              </a:tr>
              <a:tr h="3186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979251"/>
                  </a:ext>
                </a:extLst>
              </a:tr>
              <a:tr h="3186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368581"/>
                  </a:ext>
                </a:extLst>
              </a:tr>
            </a:tbl>
          </a:graphicData>
        </a:graphic>
      </p:graphicFrame>
      <p:graphicFrame>
        <p:nvGraphicFramePr>
          <p:cNvPr id="40" name="표 31756">
            <a:extLst>
              <a:ext uri="{FF2B5EF4-FFF2-40B4-BE49-F238E27FC236}">
                <a16:creationId xmlns:a16="http://schemas.microsoft.com/office/drawing/2014/main" id="{18DC537F-4419-42A1-939D-A146BE5BD518}"/>
              </a:ext>
            </a:extLst>
          </p:cNvPr>
          <p:cNvGraphicFramePr>
            <a:graphicFrameLocks noGrp="1"/>
          </p:cNvGraphicFramePr>
          <p:nvPr/>
        </p:nvGraphicFramePr>
        <p:xfrm>
          <a:off x="4343047" y="199898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41" name="표 31756">
            <a:extLst>
              <a:ext uri="{FF2B5EF4-FFF2-40B4-BE49-F238E27FC236}">
                <a16:creationId xmlns:a16="http://schemas.microsoft.com/office/drawing/2014/main" id="{DB5E2AF8-E14A-4C6D-8A78-AA9F8410DD1C}"/>
              </a:ext>
            </a:extLst>
          </p:cNvPr>
          <p:cNvGraphicFramePr>
            <a:graphicFrameLocks noGrp="1"/>
          </p:cNvGraphicFramePr>
          <p:nvPr/>
        </p:nvGraphicFramePr>
        <p:xfrm>
          <a:off x="4740239" y="199898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42" name="표 31756">
            <a:extLst>
              <a:ext uri="{FF2B5EF4-FFF2-40B4-BE49-F238E27FC236}">
                <a16:creationId xmlns:a16="http://schemas.microsoft.com/office/drawing/2014/main" id="{1353265E-A72E-4353-84CC-86DA16FE17FC}"/>
              </a:ext>
            </a:extLst>
          </p:cNvPr>
          <p:cNvGraphicFramePr>
            <a:graphicFrameLocks noGrp="1"/>
          </p:cNvGraphicFramePr>
          <p:nvPr/>
        </p:nvGraphicFramePr>
        <p:xfrm>
          <a:off x="5137431" y="199898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43" name="표 31756">
            <a:extLst>
              <a:ext uri="{FF2B5EF4-FFF2-40B4-BE49-F238E27FC236}">
                <a16:creationId xmlns:a16="http://schemas.microsoft.com/office/drawing/2014/main" id="{12D665A5-38FC-4440-A0F9-C91E6549208C}"/>
              </a:ext>
            </a:extLst>
          </p:cNvPr>
          <p:cNvGraphicFramePr>
            <a:graphicFrameLocks noGrp="1"/>
          </p:cNvGraphicFramePr>
          <p:nvPr/>
        </p:nvGraphicFramePr>
        <p:xfrm>
          <a:off x="3958316" y="199898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sp>
        <p:nvSpPr>
          <p:cNvPr id="4" name="화살표: 아래로 구부러짐 3">
            <a:extLst>
              <a:ext uri="{FF2B5EF4-FFF2-40B4-BE49-F238E27FC236}">
                <a16:creationId xmlns:a16="http://schemas.microsoft.com/office/drawing/2014/main" id="{325AE4EE-1EFB-4969-B925-687EDFBA80D0}"/>
              </a:ext>
            </a:extLst>
          </p:cNvPr>
          <p:cNvSpPr/>
          <p:nvPr/>
        </p:nvSpPr>
        <p:spPr>
          <a:xfrm>
            <a:off x="4556146" y="977090"/>
            <a:ext cx="4429234" cy="934620"/>
          </a:xfrm>
          <a:prstGeom prst="curvedDownArrow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16C71A-50A2-4F1F-93BF-9373CD94E9F7}"/>
              </a:ext>
            </a:extLst>
          </p:cNvPr>
          <p:cNvSpPr txBox="1"/>
          <p:nvPr/>
        </p:nvSpPr>
        <p:spPr>
          <a:xfrm>
            <a:off x="6095999" y="6567191"/>
            <a:ext cx="60975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https://github.com/heartcored98/Standalone-DeepLearning/blob/master/Lec9/Lec9-A.pdf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8D3889A2-32E7-43D4-AC53-E3DF504CE4BA}"/>
              </a:ext>
            </a:extLst>
          </p:cNvPr>
          <p:cNvSpPr/>
          <p:nvPr/>
        </p:nvSpPr>
        <p:spPr>
          <a:xfrm>
            <a:off x="4767317" y="4863630"/>
            <a:ext cx="467156" cy="4528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4" name="표 2">
            <a:extLst>
              <a:ext uri="{FF2B5EF4-FFF2-40B4-BE49-F238E27FC236}">
                <a16:creationId xmlns:a16="http://schemas.microsoft.com/office/drawing/2014/main" id="{43682148-6960-4735-9822-B55196ECF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778570"/>
              </p:ext>
            </p:extLst>
          </p:nvPr>
        </p:nvGraphicFramePr>
        <p:xfrm>
          <a:off x="5234473" y="4175653"/>
          <a:ext cx="2509935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987">
                  <a:extLst>
                    <a:ext uri="{9D8B030D-6E8A-4147-A177-3AD203B41FA5}">
                      <a16:colId xmlns:a16="http://schemas.microsoft.com/office/drawing/2014/main" val="3431624404"/>
                    </a:ext>
                  </a:extLst>
                </a:gridCol>
                <a:gridCol w="501987">
                  <a:extLst>
                    <a:ext uri="{9D8B030D-6E8A-4147-A177-3AD203B41FA5}">
                      <a16:colId xmlns:a16="http://schemas.microsoft.com/office/drawing/2014/main" val="2263312448"/>
                    </a:ext>
                  </a:extLst>
                </a:gridCol>
                <a:gridCol w="501987">
                  <a:extLst>
                    <a:ext uri="{9D8B030D-6E8A-4147-A177-3AD203B41FA5}">
                      <a16:colId xmlns:a16="http://schemas.microsoft.com/office/drawing/2014/main" val="1713483499"/>
                    </a:ext>
                  </a:extLst>
                </a:gridCol>
                <a:gridCol w="501987">
                  <a:extLst>
                    <a:ext uri="{9D8B030D-6E8A-4147-A177-3AD203B41FA5}">
                      <a16:colId xmlns:a16="http://schemas.microsoft.com/office/drawing/2014/main" val="1286731753"/>
                    </a:ext>
                  </a:extLst>
                </a:gridCol>
                <a:gridCol w="501987">
                  <a:extLst>
                    <a:ext uri="{9D8B030D-6E8A-4147-A177-3AD203B41FA5}">
                      <a16:colId xmlns:a16="http://schemas.microsoft.com/office/drawing/2014/main" val="487820442"/>
                    </a:ext>
                  </a:extLst>
                </a:gridCol>
              </a:tblGrid>
              <a:tr h="363766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3620181"/>
                  </a:ext>
                </a:extLst>
              </a:tr>
              <a:tr h="363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1527253"/>
                  </a:ext>
                </a:extLst>
              </a:tr>
              <a:tr h="363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1406050"/>
                  </a:ext>
                </a:extLst>
              </a:tr>
              <a:tr h="363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9723861"/>
                  </a:ext>
                </a:extLst>
              </a:tr>
              <a:tr h="363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4969335"/>
                  </a:ext>
                </a:extLst>
              </a:tr>
            </a:tbl>
          </a:graphicData>
        </a:graphic>
      </p:graphicFrame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D146A49-FFF4-4E7D-901C-2F04D4B48516}"/>
              </a:ext>
            </a:extLst>
          </p:cNvPr>
          <p:cNvCxnSpPr>
            <a:cxnSpLocks/>
          </p:cNvCxnSpPr>
          <p:nvPr/>
        </p:nvCxnSpPr>
        <p:spPr>
          <a:xfrm>
            <a:off x="10369641" y="1555150"/>
            <a:ext cx="289088" cy="7814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표 2">
            <a:extLst>
              <a:ext uri="{FF2B5EF4-FFF2-40B4-BE49-F238E27FC236}">
                <a16:creationId xmlns:a16="http://schemas.microsoft.com/office/drawing/2014/main" id="{A80AC780-89C8-48BE-AD77-4E877B69C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963688"/>
              </p:ext>
            </p:extLst>
          </p:nvPr>
        </p:nvGraphicFramePr>
        <p:xfrm>
          <a:off x="1754959" y="4175653"/>
          <a:ext cx="298528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7056">
                  <a:extLst>
                    <a:ext uri="{9D8B030D-6E8A-4147-A177-3AD203B41FA5}">
                      <a16:colId xmlns:a16="http://schemas.microsoft.com/office/drawing/2014/main" val="3431624404"/>
                    </a:ext>
                  </a:extLst>
                </a:gridCol>
                <a:gridCol w="597056">
                  <a:extLst>
                    <a:ext uri="{9D8B030D-6E8A-4147-A177-3AD203B41FA5}">
                      <a16:colId xmlns:a16="http://schemas.microsoft.com/office/drawing/2014/main" val="2263312448"/>
                    </a:ext>
                  </a:extLst>
                </a:gridCol>
                <a:gridCol w="597056">
                  <a:extLst>
                    <a:ext uri="{9D8B030D-6E8A-4147-A177-3AD203B41FA5}">
                      <a16:colId xmlns:a16="http://schemas.microsoft.com/office/drawing/2014/main" val="1713483499"/>
                    </a:ext>
                  </a:extLst>
                </a:gridCol>
                <a:gridCol w="597056">
                  <a:extLst>
                    <a:ext uri="{9D8B030D-6E8A-4147-A177-3AD203B41FA5}">
                      <a16:colId xmlns:a16="http://schemas.microsoft.com/office/drawing/2014/main" val="1286731753"/>
                    </a:ext>
                  </a:extLst>
                </a:gridCol>
                <a:gridCol w="597056">
                  <a:extLst>
                    <a:ext uri="{9D8B030D-6E8A-4147-A177-3AD203B41FA5}">
                      <a16:colId xmlns:a16="http://schemas.microsoft.com/office/drawing/2014/main" val="487820442"/>
                    </a:ext>
                  </a:extLst>
                </a:gridCol>
              </a:tblGrid>
              <a:tr h="363766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3620181"/>
                  </a:ext>
                </a:extLst>
              </a:tr>
              <a:tr h="363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1527253"/>
                  </a:ext>
                </a:extLst>
              </a:tr>
              <a:tr h="363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1406050"/>
                  </a:ext>
                </a:extLst>
              </a:tr>
              <a:tr h="363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9723861"/>
                  </a:ext>
                </a:extLst>
              </a:tr>
              <a:tr h="363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4969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31441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텍스트 상자 9">
            <a:extLst>
              <a:ext uri="{FF2B5EF4-FFF2-40B4-BE49-F238E27FC236}">
                <a16:creationId xmlns:a16="http://schemas.microsoft.com/office/drawing/2014/main" id="{66F97F67-CC67-4740-AC5C-59E2A822146F}"/>
              </a:ext>
            </a:extLst>
          </p:cNvPr>
          <p:cNvSpPr txBox="1"/>
          <p:nvPr/>
        </p:nvSpPr>
        <p:spPr>
          <a:xfrm>
            <a:off x="1143000" y="1641617"/>
            <a:ext cx="9905999" cy="446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Data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Node Feature			Feature Matrix X</a:t>
            </a:r>
          </a:p>
          <a:p>
            <a:pPr lvl="1">
              <a:lnSpc>
                <a:spcPct val="200000"/>
              </a:lnSpc>
            </a:pPr>
            <a:endParaRPr kumimoji="1" lang="en-US" altLang="ko-KR" sz="20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pPr lvl="1">
              <a:lnSpc>
                <a:spcPct val="200000"/>
              </a:lnSpc>
            </a:pPr>
            <a:endParaRPr kumimoji="1" lang="en-US" altLang="ko-KR" sz="20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Adjacency Matrix A  Feature Matrix X   Weight Matrix W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A~XW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		   x		    x	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63F37F02-E42D-4D49-B813-7F6E57C76DB6}"/>
              </a:ext>
            </a:extLst>
          </p:cNvPr>
          <p:cNvSpPr/>
          <p:nvPr/>
        </p:nvSpPr>
        <p:spPr>
          <a:xfrm rot="1527633">
            <a:off x="10936471" y="1912121"/>
            <a:ext cx="511518" cy="25301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454598" y="297932"/>
            <a:ext cx="388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Graph Convolution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D5477605-DC6C-422E-9427-A8794A4CDF35}"/>
              </a:ext>
            </a:extLst>
          </p:cNvPr>
          <p:cNvSpPr/>
          <p:nvPr/>
        </p:nvSpPr>
        <p:spPr>
          <a:xfrm>
            <a:off x="10557068" y="2336591"/>
            <a:ext cx="360000" cy="360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F6963BB-7822-4C3C-BFFB-6FBBA7BB6D8F}"/>
              </a:ext>
            </a:extLst>
          </p:cNvPr>
          <p:cNvSpPr/>
          <p:nvPr/>
        </p:nvSpPr>
        <p:spPr>
          <a:xfrm>
            <a:off x="10189641" y="1195150"/>
            <a:ext cx="360000" cy="360000"/>
          </a:xfrm>
          <a:prstGeom prst="ellipse">
            <a:avLst/>
          </a:prstGeom>
          <a:solidFill>
            <a:srgbClr val="FFD1D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525E73E-4754-4242-BA82-B66D831A24A0}"/>
              </a:ext>
            </a:extLst>
          </p:cNvPr>
          <p:cNvSpPr/>
          <p:nvPr/>
        </p:nvSpPr>
        <p:spPr>
          <a:xfrm>
            <a:off x="11376528" y="1264400"/>
            <a:ext cx="360000" cy="360000"/>
          </a:xfrm>
          <a:prstGeom prst="ellipse">
            <a:avLst/>
          </a:prstGeom>
          <a:solidFill>
            <a:srgbClr val="E5FFF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3DD0CCB-0AE5-4763-A24B-350FD29C1931}"/>
              </a:ext>
            </a:extLst>
          </p:cNvPr>
          <p:cNvCxnSpPr>
            <a:cxnSpLocks/>
            <a:stCxn id="22" idx="5"/>
            <a:endCxn id="26" idx="1"/>
          </p:cNvCxnSpPr>
          <p:nvPr/>
        </p:nvCxnSpPr>
        <p:spPr>
          <a:xfrm>
            <a:off x="10496920" y="1502429"/>
            <a:ext cx="216154" cy="251689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B130926C-7DBB-4DEE-A68F-CB1071A72939}"/>
              </a:ext>
            </a:extLst>
          </p:cNvPr>
          <p:cNvSpPr/>
          <p:nvPr/>
        </p:nvSpPr>
        <p:spPr>
          <a:xfrm>
            <a:off x="10660353" y="1701397"/>
            <a:ext cx="360000" cy="360000"/>
          </a:xfrm>
          <a:prstGeom prst="ellipse">
            <a:avLst/>
          </a:prstGeom>
          <a:solidFill>
            <a:srgbClr val="C9F1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3679B7C-523D-41B4-8B25-2484C445475E}"/>
              </a:ext>
            </a:extLst>
          </p:cNvPr>
          <p:cNvCxnSpPr>
            <a:cxnSpLocks/>
            <a:stCxn id="26" idx="7"/>
            <a:endCxn id="23" idx="3"/>
          </p:cNvCxnSpPr>
          <p:nvPr/>
        </p:nvCxnSpPr>
        <p:spPr>
          <a:xfrm flipV="1">
            <a:off x="10967632" y="1571679"/>
            <a:ext cx="461617" cy="182439"/>
          </a:xfrm>
          <a:prstGeom prst="line">
            <a:avLst/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F0BA834-86B6-4557-9FF4-E7AE57342C36}"/>
              </a:ext>
            </a:extLst>
          </p:cNvPr>
          <p:cNvCxnSpPr>
            <a:cxnSpLocks/>
            <a:stCxn id="26" idx="4"/>
            <a:endCxn id="21" idx="0"/>
          </p:cNvCxnSpPr>
          <p:nvPr/>
        </p:nvCxnSpPr>
        <p:spPr>
          <a:xfrm flipH="1">
            <a:off x="10737068" y="2061397"/>
            <a:ext cx="103285" cy="275194"/>
          </a:xfrm>
          <a:prstGeom prst="line">
            <a:avLst/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31756">
            <a:extLst>
              <a:ext uri="{FF2B5EF4-FFF2-40B4-BE49-F238E27FC236}">
                <a16:creationId xmlns:a16="http://schemas.microsoft.com/office/drawing/2014/main" id="{334CDEB3-6A22-4FDF-B3CB-266220034045}"/>
              </a:ext>
            </a:extLst>
          </p:cNvPr>
          <p:cNvGraphicFramePr>
            <a:graphicFrameLocks noGrp="1"/>
          </p:cNvGraphicFramePr>
          <p:nvPr/>
        </p:nvGraphicFramePr>
        <p:xfrm>
          <a:off x="10822206" y="202227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30" name="표 31756">
            <a:extLst>
              <a:ext uri="{FF2B5EF4-FFF2-40B4-BE49-F238E27FC236}">
                <a16:creationId xmlns:a16="http://schemas.microsoft.com/office/drawing/2014/main" id="{7010E34B-0D98-4A4A-83F3-E9E0979C3AED}"/>
              </a:ext>
            </a:extLst>
          </p:cNvPr>
          <p:cNvGraphicFramePr>
            <a:graphicFrameLocks noGrp="1"/>
          </p:cNvGraphicFramePr>
          <p:nvPr/>
        </p:nvGraphicFramePr>
        <p:xfrm>
          <a:off x="9805168" y="172269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31" name="표 31756">
            <a:extLst>
              <a:ext uri="{FF2B5EF4-FFF2-40B4-BE49-F238E27FC236}">
                <a16:creationId xmlns:a16="http://schemas.microsoft.com/office/drawing/2014/main" id="{4D448D08-B9EF-41A3-9721-BA8EC98B53D0}"/>
              </a:ext>
            </a:extLst>
          </p:cNvPr>
          <p:cNvGraphicFramePr>
            <a:graphicFrameLocks noGrp="1"/>
          </p:cNvGraphicFramePr>
          <p:nvPr/>
        </p:nvGraphicFramePr>
        <p:xfrm>
          <a:off x="11838871" y="49180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32" name="표 31756">
            <a:extLst>
              <a:ext uri="{FF2B5EF4-FFF2-40B4-BE49-F238E27FC236}">
                <a16:creationId xmlns:a16="http://schemas.microsoft.com/office/drawing/2014/main" id="{7340D34C-A096-4E53-A5A6-DB9F76762BB3}"/>
              </a:ext>
            </a:extLst>
          </p:cNvPr>
          <p:cNvGraphicFramePr>
            <a:graphicFrameLocks noGrp="1"/>
          </p:cNvGraphicFramePr>
          <p:nvPr/>
        </p:nvGraphicFramePr>
        <p:xfrm>
          <a:off x="10104407" y="233659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40" name="표 31756">
            <a:extLst>
              <a:ext uri="{FF2B5EF4-FFF2-40B4-BE49-F238E27FC236}">
                <a16:creationId xmlns:a16="http://schemas.microsoft.com/office/drawing/2014/main" id="{18DC537F-4419-42A1-939D-A146BE5BD518}"/>
              </a:ext>
            </a:extLst>
          </p:cNvPr>
          <p:cNvGraphicFramePr>
            <a:graphicFrameLocks noGrp="1"/>
          </p:cNvGraphicFramePr>
          <p:nvPr/>
        </p:nvGraphicFramePr>
        <p:xfrm>
          <a:off x="4343047" y="199898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41" name="표 31756">
            <a:extLst>
              <a:ext uri="{FF2B5EF4-FFF2-40B4-BE49-F238E27FC236}">
                <a16:creationId xmlns:a16="http://schemas.microsoft.com/office/drawing/2014/main" id="{DB5E2AF8-E14A-4C6D-8A78-AA9F8410DD1C}"/>
              </a:ext>
            </a:extLst>
          </p:cNvPr>
          <p:cNvGraphicFramePr>
            <a:graphicFrameLocks noGrp="1"/>
          </p:cNvGraphicFramePr>
          <p:nvPr/>
        </p:nvGraphicFramePr>
        <p:xfrm>
          <a:off x="4740239" y="199898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42" name="표 31756">
            <a:extLst>
              <a:ext uri="{FF2B5EF4-FFF2-40B4-BE49-F238E27FC236}">
                <a16:creationId xmlns:a16="http://schemas.microsoft.com/office/drawing/2014/main" id="{1353265E-A72E-4353-84CC-86DA16FE17FC}"/>
              </a:ext>
            </a:extLst>
          </p:cNvPr>
          <p:cNvGraphicFramePr>
            <a:graphicFrameLocks noGrp="1"/>
          </p:cNvGraphicFramePr>
          <p:nvPr/>
        </p:nvGraphicFramePr>
        <p:xfrm>
          <a:off x="5137431" y="199898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43" name="표 31756">
            <a:extLst>
              <a:ext uri="{FF2B5EF4-FFF2-40B4-BE49-F238E27FC236}">
                <a16:creationId xmlns:a16="http://schemas.microsoft.com/office/drawing/2014/main" id="{12D665A5-38FC-4440-A0F9-C91E6549208C}"/>
              </a:ext>
            </a:extLst>
          </p:cNvPr>
          <p:cNvGraphicFramePr>
            <a:graphicFrameLocks noGrp="1"/>
          </p:cNvGraphicFramePr>
          <p:nvPr/>
        </p:nvGraphicFramePr>
        <p:xfrm>
          <a:off x="3958316" y="199898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183F0F6-B62F-4880-AB29-BED2BD4BEE82}"/>
              </a:ext>
            </a:extLst>
          </p:cNvPr>
          <p:cNvCxnSpPr>
            <a:cxnSpLocks/>
          </p:cNvCxnSpPr>
          <p:nvPr/>
        </p:nvCxnSpPr>
        <p:spPr>
          <a:xfrm>
            <a:off x="10956043" y="3069919"/>
            <a:ext cx="2493" cy="927881"/>
          </a:xfrm>
          <a:prstGeom prst="straightConnector1">
            <a:avLst/>
          </a:prstGeom>
          <a:ln w="127000">
            <a:solidFill>
              <a:srgbClr val="FF000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8A125D1E-0F74-4FCF-9D8C-46A66D9F04A2}"/>
              </a:ext>
            </a:extLst>
          </p:cNvPr>
          <p:cNvSpPr/>
          <p:nvPr/>
        </p:nvSpPr>
        <p:spPr>
          <a:xfrm>
            <a:off x="10557068" y="6232255"/>
            <a:ext cx="360000" cy="360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D30A709-AAA5-4364-B98A-ED2057164F98}"/>
              </a:ext>
            </a:extLst>
          </p:cNvPr>
          <p:cNvSpPr/>
          <p:nvPr/>
        </p:nvSpPr>
        <p:spPr>
          <a:xfrm>
            <a:off x="10189641" y="5090814"/>
            <a:ext cx="360000" cy="360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E8982E7-5C5A-4300-B572-6512B8300AD6}"/>
              </a:ext>
            </a:extLst>
          </p:cNvPr>
          <p:cNvSpPr/>
          <p:nvPr/>
        </p:nvSpPr>
        <p:spPr>
          <a:xfrm>
            <a:off x="11376528" y="5160064"/>
            <a:ext cx="360000" cy="360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DEAD373-B879-4E90-9E0C-D18A3F616509}"/>
              </a:ext>
            </a:extLst>
          </p:cNvPr>
          <p:cNvCxnSpPr>
            <a:cxnSpLocks/>
            <a:stCxn id="34" idx="5"/>
            <a:endCxn id="37" idx="1"/>
          </p:cNvCxnSpPr>
          <p:nvPr/>
        </p:nvCxnSpPr>
        <p:spPr>
          <a:xfrm>
            <a:off x="10496920" y="5398093"/>
            <a:ext cx="216154" cy="2516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4D14D5EF-D8FC-439A-8EF8-3E5715FACD6B}"/>
              </a:ext>
            </a:extLst>
          </p:cNvPr>
          <p:cNvSpPr/>
          <p:nvPr/>
        </p:nvSpPr>
        <p:spPr>
          <a:xfrm>
            <a:off x="10660353" y="5597061"/>
            <a:ext cx="360000" cy="360000"/>
          </a:xfrm>
          <a:prstGeom prst="ellipse">
            <a:avLst/>
          </a:prstGeom>
          <a:solidFill>
            <a:srgbClr val="DEC8EE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CE9CA77-4CC1-42AB-9C54-323A47EF4DD5}"/>
              </a:ext>
            </a:extLst>
          </p:cNvPr>
          <p:cNvCxnSpPr>
            <a:cxnSpLocks/>
            <a:stCxn id="37" idx="7"/>
            <a:endCxn id="35" idx="3"/>
          </p:cNvCxnSpPr>
          <p:nvPr/>
        </p:nvCxnSpPr>
        <p:spPr>
          <a:xfrm flipV="1">
            <a:off x="10967632" y="5467343"/>
            <a:ext cx="461617" cy="182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81E61C0-C8E4-4628-A372-A937932E41A7}"/>
              </a:ext>
            </a:extLst>
          </p:cNvPr>
          <p:cNvCxnSpPr>
            <a:cxnSpLocks/>
            <a:stCxn id="37" idx="4"/>
            <a:endCxn id="33" idx="0"/>
          </p:cNvCxnSpPr>
          <p:nvPr/>
        </p:nvCxnSpPr>
        <p:spPr>
          <a:xfrm flipH="1">
            <a:off x="10737068" y="5957061"/>
            <a:ext cx="103285" cy="2751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표 31756">
            <a:extLst>
              <a:ext uri="{FF2B5EF4-FFF2-40B4-BE49-F238E27FC236}">
                <a16:creationId xmlns:a16="http://schemas.microsoft.com/office/drawing/2014/main" id="{71573547-46B3-4B01-94E2-895A256DBA38}"/>
              </a:ext>
            </a:extLst>
          </p:cNvPr>
          <p:cNvGraphicFramePr>
            <a:graphicFrameLocks noGrp="1"/>
          </p:cNvGraphicFramePr>
          <p:nvPr/>
        </p:nvGraphicFramePr>
        <p:xfrm>
          <a:off x="10822206" y="409789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686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EC8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92E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A58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8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BA64BF-1D69-4641-9F1D-025943002080}"/>
                  </a:ext>
                </a:extLst>
              </p:cNvPr>
              <p:cNvSpPr txBox="1"/>
              <p:nvPr/>
            </p:nvSpPr>
            <p:spPr>
              <a:xfrm>
                <a:off x="4740239" y="3812039"/>
                <a:ext cx="5536837" cy="3497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1" i="1" smtClean="0">
                            <a:solidFill>
                              <a:srgbClr val="692E96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1" i="1" smtClean="0">
                            <a:solidFill>
                              <a:srgbClr val="692E96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692E96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ko-KR" b="1" i="1" smtClean="0">
                            <a:solidFill>
                              <a:srgbClr val="692E9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solidFill>
                              <a:srgbClr val="692E96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altLang="ko-KR" b="1" i="1" smtClean="0">
                            <a:solidFill>
                              <a:srgbClr val="692E96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1" i="1" smtClean="0">
                            <a:solidFill>
                              <a:srgbClr val="692E96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b="1" i="1" smtClean="0">
                            <a:solidFill>
                              <a:srgbClr val="692E9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ko-KR" b="1" i="1" smtClean="0">
                            <a:solidFill>
                              <a:srgbClr val="0091C4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1" i="1" smtClean="0">
                            <a:solidFill>
                              <a:srgbClr val="0091C4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91C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d>
                          <m:dPr>
                            <m:ctrlPr>
                              <a:rPr lang="en-US" altLang="ko-KR" b="1" i="1" smtClean="0">
                                <a:solidFill>
                                  <a:srgbClr val="0091C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solidFill>
                                  <a:srgbClr val="0091C4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d>
                      </m:sup>
                    </m:sSubSup>
                    <m:sSup>
                      <m:sSupPr>
                        <m:ctrlPr>
                          <a:rPr lang="en-US" altLang="ko-KR" b="1" i="1" smtClean="0">
                            <a:solidFill>
                              <a:srgbClr val="0091C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 smtClean="0">
                            <a:solidFill>
                              <a:srgbClr val="0091C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d>
                          <m:dPr>
                            <m:ctrlPr>
                              <a:rPr lang="en-US" altLang="ko-KR" b="1" i="1" smtClean="0">
                                <a:solidFill>
                                  <a:srgbClr val="0091C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solidFill>
                                  <a:srgbClr val="0091C4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d>
                      </m:sup>
                    </m:sSup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d>
                          <m:dPr>
                            <m:ctrlPr>
                              <a:rPr lang="en-US" altLang="ko-KR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d>
                      </m:sup>
                    </m:sSubSup>
                    <m:sSup>
                      <m:sSupPr>
                        <m:ctrlP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ko-KR" b="1" dirty="0"/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  <m:sup>
                        <m:d>
                          <m:dPr>
                            <m:ctrlPr>
                              <a:rPr lang="en-US" altLang="ko-KR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d>
                      </m:sup>
                    </m:sSubSup>
                    <m:sSup>
                      <m:sSupPr>
                        <m:ctrlPr>
                          <a:rPr lang="en-US" altLang="ko-K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ko-K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altLang="ko-K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ko-KR" b="1" dirty="0"/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1" i="1" smtClean="0">
                            <a:solidFill>
                              <a:srgbClr val="D09E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1" i="1">
                            <a:solidFill>
                              <a:srgbClr val="D09E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D09E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  <m:sup>
                        <m:d>
                          <m:dPr>
                            <m:ctrlPr>
                              <a:rPr lang="en-US" altLang="ko-KR" b="1" i="1">
                                <a:solidFill>
                                  <a:srgbClr val="D09E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>
                                <a:solidFill>
                                  <a:srgbClr val="D09E0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d>
                      </m:sup>
                    </m:sSubSup>
                    <m:sSup>
                      <m:sSupPr>
                        <m:ctrlPr>
                          <a:rPr lang="en-US" altLang="ko-KR" b="1" i="1">
                            <a:solidFill>
                              <a:srgbClr val="D09E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solidFill>
                              <a:srgbClr val="D09E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ko-KR" b="1" i="1">
                            <a:solidFill>
                              <a:srgbClr val="D09E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>
                            <a:solidFill>
                              <a:srgbClr val="D09E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altLang="ko-KR" b="1" i="1">
                            <a:solidFill>
                              <a:srgbClr val="D09E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BA64BF-1D69-4641-9F1D-025943002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239" y="3812039"/>
                <a:ext cx="5536837" cy="349711"/>
              </a:xfrm>
              <a:prstGeom prst="rect">
                <a:avLst/>
              </a:prstGeom>
              <a:blipFill>
                <a:blip r:embed="rId2"/>
                <a:stretch>
                  <a:fillRect l="-1542" t="-8621" b="-327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6827E600-5A66-4414-A55F-4C0712B5D80A}"/>
              </a:ext>
            </a:extLst>
          </p:cNvPr>
          <p:cNvSpPr txBox="1"/>
          <p:nvPr/>
        </p:nvSpPr>
        <p:spPr>
          <a:xfrm>
            <a:off x="6095999" y="6567191"/>
            <a:ext cx="60975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https://github.com/heartcored98/Standalone-DeepLearning/blob/master/Lec9/Lec9-A.pdf</a:t>
            </a:r>
          </a:p>
        </p:txBody>
      </p:sp>
      <p:sp>
        <p:nvSpPr>
          <p:cNvPr id="45" name="화살표: 아래로 구부러짐 44">
            <a:extLst>
              <a:ext uri="{FF2B5EF4-FFF2-40B4-BE49-F238E27FC236}">
                <a16:creationId xmlns:a16="http://schemas.microsoft.com/office/drawing/2014/main" id="{D6D371A8-CEE5-42C3-8C2D-E1FC6580F57E}"/>
              </a:ext>
            </a:extLst>
          </p:cNvPr>
          <p:cNvSpPr/>
          <p:nvPr/>
        </p:nvSpPr>
        <p:spPr>
          <a:xfrm>
            <a:off x="4556146" y="977090"/>
            <a:ext cx="4429234" cy="934620"/>
          </a:xfrm>
          <a:prstGeom prst="curvedDownArrow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48" name="표 3">
            <a:extLst>
              <a:ext uri="{FF2B5EF4-FFF2-40B4-BE49-F238E27FC236}">
                <a16:creationId xmlns:a16="http://schemas.microsoft.com/office/drawing/2014/main" id="{538C0A3F-5A2A-4B16-BDE6-7AAB78C2A2E2}"/>
              </a:ext>
            </a:extLst>
          </p:cNvPr>
          <p:cNvGraphicFramePr>
            <a:graphicFrameLocks noGrp="1"/>
          </p:cNvGraphicFramePr>
          <p:nvPr/>
        </p:nvGraphicFramePr>
        <p:xfrm>
          <a:off x="7962783" y="2061397"/>
          <a:ext cx="1518455" cy="1274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691">
                  <a:extLst>
                    <a:ext uri="{9D8B030D-6E8A-4147-A177-3AD203B41FA5}">
                      <a16:colId xmlns:a16="http://schemas.microsoft.com/office/drawing/2014/main" val="1026959820"/>
                    </a:ext>
                  </a:extLst>
                </a:gridCol>
                <a:gridCol w="303691">
                  <a:extLst>
                    <a:ext uri="{9D8B030D-6E8A-4147-A177-3AD203B41FA5}">
                      <a16:colId xmlns:a16="http://schemas.microsoft.com/office/drawing/2014/main" val="1989194433"/>
                    </a:ext>
                  </a:extLst>
                </a:gridCol>
                <a:gridCol w="303691">
                  <a:extLst>
                    <a:ext uri="{9D8B030D-6E8A-4147-A177-3AD203B41FA5}">
                      <a16:colId xmlns:a16="http://schemas.microsoft.com/office/drawing/2014/main" val="3045042643"/>
                    </a:ext>
                  </a:extLst>
                </a:gridCol>
                <a:gridCol w="303691">
                  <a:extLst>
                    <a:ext uri="{9D8B030D-6E8A-4147-A177-3AD203B41FA5}">
                      <a16:colId xmlns:a16="http://schemas.microsoft.com/office/drawing/2014/main" val="2706244315"/>
                    </a:ext>
                  </a:extLst>
                </a:gridCol>
                <a:gridCol w="303691">
                  <a:extLst>
                    <a:ext uri="{9D8B030D-6E8A-4147-A177-3AD203B41FA5}">
                      <a16:colId xmlns:a16="http://schemas.microsoft.com/office/drawing/2014/main" val="2542494837"/>
                    </a:ext>
                  </a:extLst>
                </a:gridCol>
              </a:tblGrid>
              <a:tr h="3186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827031"/>
                  </a:ext>
                </a:extLst>
              </a:tr>
              <a:tr h="3186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562301"/>
                  </a:ext>
                </a:extLst>
              </a:tr>
              <a:tr h="3186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979251"/>
                  </a:ext>
                </a:extLst>
              </a:tr>
              <a:tr h="3186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368581"/>
                  </a:ext>
                </a:extLst>
              </a:tr>
            </a:tbl>
          </a:graphicData>
        </a:graphic>
      </p:graphicFrame>
      <p:graphicFrame>
        <p:nvGraphicFramePr>
          <p:cNvPr id="49" name="표 3">
            <a:extLst>
              <a:ext uri="{FF2B5EF4-FFF2-40B4-BE49-F238E27FC236}">
                <a16:creationId xmlns:a16="http://schemas.microsoft.com/office/drawing/2014/main" id="{D24A2DF5-F3E4-453A-BA68-8912BC34CD2E}"/>
              </a:ext>
            </a:extLst>
          </p:cNvPr>
          <p:cNvGraphicFramePr>
            <a:graphicFrameLocks noGrp="1"/>
          </p:cNvGraphicFramePr>
          <p:nvPr/>
        </p:nvGraphicFramePr>
        <p:xfrm>
          <a:off x="4552177" y="5090814"/>
          <a:ext cx="1518455" cy="1274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691">
                  <a:extLst>
                    <a:ext uri="{9D8B030D-6E8A-4147-A177-3AD203B41FA5}">
                      <a16:colId xmlns:a16="http://schemas.microsoft.com/office/drawing/2014/main" val="1026959820"/>
                    </a:ext>
                  </a:extLst>
                </a:gridCol>
                <a:gridCol w="303691">
                  <a:extLst>
                    <a:ext uri="{9D8B030D-6E8A-4147-A177-3AD203B41FA5}">
                      <a16:colId xmlns:a16="http://schemas.microsoft.com/office/drawing/2014/main" val="1989194433"/>
                    </a:ext>
                  </a:extLst>
                </a:gridCol>
                <a:gridCol w="303691">
                  <a:extLst>
                    <a:ext uri="{9D8B030D-6E8A-4147-A177-3AD203B41FA5}">
                      <a16:colId xmlns:a16="http://schemas.microsoft.com/office/drawing/2014/main" val="3045042643"/>
                    </a:ext>
                  </a:extLst>
                </a:gridCol>
                <a:gridCol w="303691">
                  <a:extLst>
                    <a:ext uri="{9D8B030D-6E8A-4147-A177-3AD203B41FA5}">
                      <a16:colId xmlns:a16="http://schemas.microsoft.com/office/drawing/2014/main" val="2706244315"/>
                    </a:ext>
                  </a:extLst>
                </a:gridCol>
                <a:gridCol w="303691">
                  <a:extLst>
                    <a:ext uri="{9D8B030D-6E8A-4147-A177-3AD203B41FA5}">
                      <a16:colId xmlns:a16="http://schemas.microsoft.com/office/drawing/2014/main" val="2542494837"/>
                    </a:ext>
                  </a:extLst>
                </a:gridCol>
              </a:tblGrid>
              <a:tr h="3186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827031"/>
                  </a:ext>
                </a:extLst>
              </a:tr>
              <a:tr h="3186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562301"/>
                  </a:ext>
                </a:extLst>
              </a:tr>
              <a:tr h="3186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979251"/>
                  </a:ext>
                </a:extLst>
              </a:tr>
              <a:tr h="3186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368581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3B6ED81-646E-42F5-B8BC-BEEFAB98B448}"/>
              </a:ext>
            </a:extLst>
          </p:cNvPr>
          <p:cNvGraphicFramePr>
            <a:graphicFrameLocks noGrp="1"/>
          </p:cNvGraphicFramePr>
          <p:nvPr/>
        </p:nvGraphicFramePr>
        <p:xfrm>
          <a:off x="6457618" y="4912474"/>
          <a:ext cx="1970066" cy="147461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1438">
                  <a:extLst>
                    <a:ext uri="{9D8B030D-6E8A-4147-A177-3AD203B41FA5}">
                      <a16:colId xmlns:a16="http://schemas.microsoft.com/office/drawing/2014/main" val="772933193"/>
                    </a:ext>
                  </a:extLst>
                </a:gridCol>
                <a:gridCol w="281438">
                  <a:extLst>
                    <a:ext uri="{9D8B030D-6E8A-4147-A177-3AD203B41FA5}">
                      <a16:colId xmlns:a16="http://schemas.microsoft.com/office/drawing/2014/main" val="92265075"/>
                    </a:ext>
                  </a:extLst>
                </a:gridCol>
                <a:gridCol w="281438">
                  <a:extLst>
                    <a:ext uri="{9D8B030D-6E8A-4147-A177-3AD203B41FA5}">
                      <a16:colId xmlns:a16="http://schemas.microsoft.com/office/drawing/2014/main" val="1174472953"/>
                    </a:ext>
                  </a:extLst>
                </a:gridCol>
                <a:gridCol w="281438">
                  <a:extLst>
                    <a:ext uri="{9D8B030D-6E8A-4147-A177-3AD203B41FA5}">
                      <a16:colId xmlns:a16="http://schemas.microsoft.com/office/drawing/2014/main" val="3023774334"/>
                    </a:ext>
                  </a:extLst>
                </a:gridCol>
                <a:gridCol w="281438">
                  <a:extLst>
                    <a:ext uri="{9D8B030D-6E8A-4147-A177-3AD203B41FA5}">
                      <a16:colId xmlns:a16="http://schemas.microsoft.com/office/drawing/2014/main" val="243548465"/>
                    </a:ext>
                  </a:extLst>
                </a:gridCol>
                <a:gridCol w="281438">
                  <a:extLst>
                    <a:ext uri="{9D8B030D-6E8A-4147-A177-3AD203B41FA5}">
                      <a16:colId xmlns:a16="http://schemas.microsoft.com/office/drawing/2014/main" val="383705907"/>
                    </a:ext>
                  </a:extLst>
                </a:gridCol>
                <a:gridCol w="281438">
                  <a:extLst>
                    <a:ext uri="{9D8B030D-6E8A-4147-A177-3AD203B41FA5}">
                      <a16:colId xmlns:a16="http://schemas.microsoft.com/office/drawing/2014/main" val="1202734155"/>
                    </a:ext>
                  </a:extLst>
                </a:gridCol>
              </a:tblGrid>
              <a:tr h="294923"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457692"/>
                  </a:ext>
                </a:extLst>
              </a:tr>
              <a:tr h="294923"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609334"/>
                  </a:ext>
                </a:extLst>
              </a:tr>
              <a:tr h="294923"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341670"/>
                  </a:ext>
                </a:extLst>
              </a:tr>
              <a:tr h="294923"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933391"/>
                  </a:ext>
                </a:extLst>
              </a:tr>
              <a:tr h="294923"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63286"/>
                  </a:ext>
                </a:extLst>
              </a:tr>
            </a:tbl>
          </a:graphicData>
        </a:graphic>
      </p:graphicFrame>
      <p:graphicFrame>
        <p:nvGraphicFramePr>
          <p:cNvPr id="50" name="표 2">
            <a:extLst>
              <a:ext uri="{FF2B5EF4-FFF2-40B4-BE49-F238E27FC236}">
                <a16:creationId xmlns:a16="http://schemas.microsoft.com/office/drawing/2014/main" id="{4DBD08A6-67F0-4D2A-B15D-FF675EB27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883666"/>
              </p:ext>
            </p:extLst>
          </p:nvPr>
        </p:nvGraphicFramePr>
        <p:xfrm>
          <a:off x="2879198" y="5118506"/>
          <a:ext cx="1215448" cy="121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862">
                  <a:extLst>
                    <a:ext uri="{9D8B030D-6E8A-4147-A177-3AD203B41FA5}">
                      <a16:colId xmlns:a16="http://schemas.microsoft.com/office/drawing/2014/main" val="2263312448"/>
                    </a:ext>
                  </a:extLst>
                </a:gridCol>
                <a:gridCol w="303862">
                  <a:extLst>
                    <a:ext uri="{9D8B030D-6E8A-4147-A177-3AD203B41FA5}">
                      <a16:colId xmlns:a16="http://schemas.microsoft.com/office/drawing/2014/main" val="1713483499"/>
                    </a:ext>
                  </a:extLst>
                </a:gridCol>
                <a:gridCol w="303862">
                  <a:extLst>
                    <a:ext uri="{9D8B030D-6E8A-4147-A177-3AD203B41FA5}">
                      <a16:colId xmlns:a16="http://schemas.microsoft.com/office/drawing/2014/main" val="1286731753"/>
                    </a:ext>
                  </a:extLst>
                </a:gridCol>
                <a:gridCol w="303862">
                  <a:extLst>
                    <a:ext uri="{9D8B030D-6E8A-4147-A177-3AD203B41FA5}">
                      <a16:colId xmlns:a16="http://schemas.microsoft.com/office/drawing/2014/main" val="487820442"/>
                    </a:ext>
                  </a:extLst>
                </a:gridCol>
              </a:tblGrid>
              <a:tr h="2914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1527253"/>
                  </a:ext>
                </a:extLst>
              </a:tr>
              <a:tr h="2914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1406050"/>
                  </a:ext>
                </a:extLst>
              </a:tr>
              <a:tr h="2914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9723861"/>
                  </a:ext>
                </a:extLst>
              </a:tr>
              <a:tr h="2914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4969335"/>
                  </a:ext>
                </a:extLst>
              </a:tr>
            </a:tbl>
          </a:graphicData>
        </a:graphic>
      </p:graphicFrame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77D87E5C-9638-437F-8394-6FAC15F1DA1A}"/>
              </a:ext>
            </a:extLst>
          </p:cNvPr>
          <p:cNvSpPr/>
          <p:nvPr/>
        </p:nvSpPr>
        <p:spPr>
          <a:xfrm rot="15889461">
            <a:off x="11018893" y="1847138"/>
            <a:ext cx="62210" cy="68519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90D4211-E731-4507-A642-B655EB3A46D2}"/>
              </a:ext>
            </a:extLst>
          </p:cNvPr>
          <p:cNvCxnSpPr>
            <a:cxnSpLocks/>
          </p:cNvCxnSpPr>
          <p:nvPr/>
        </p:nvCxnSpPr>
        <p:spPr>
          <a:xfrm>
            <a:off x="10369641" y="1555150"/>
            <a:ext cx="289088" cy="7814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F35DDD4-A9A3-4C7D-919E-6816C7081AF4}"/>
              </a:ext>
            </a:extLst>
          </p:cNvPr>
          <p:cNvCxnSpPr>
            <a:cxnSpLocks/>
          </p:cNvCxnSpPr>
          <p:nvPr/>
        </p:nvCxnSpPr>
        <p:spPr>
          <a:xfrm>
            <a:off x="10369641" y="5450814"/>
            <a:ext cx="240148" cy="83416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5189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388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Graph Convolution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텍스트 상자 9">
            <a:extLst>
              <a:ext uri="{FF2B5EF4-FFF2-40B4-BE49-F238E27FC236}">
                <a16:creationId xmlns:a16="http://schemas.microsoft.com/office/drawing/2014/main" id="{AA242D08-A21E-4F6F-BC2F-2E5FECCC2AA6}"/>
              </a:ext>
            </a:extLst>
          </p:cNvPr>
          <p:cNvSpPr txBox="1"/>
          <p:nvPr/>
        </p:nvSpPr>
        <p:spPr>
          <a:xfrm>
            <a:off x="1143000" y="1641617"/>
            <a:ext cx="10099766" cy="4918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Data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Node Feature			Feature Matrix X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Degree Matrix D	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5477605-DC6C-422E-9427-A8794A4CDF35}"/>
              </a:ext>
            </a:extLst>
          </p:cNvPr>
          <p:cNvSpPr/>
          <p:nvPr/>
        </p:nvSpPr>
        <p:spPr>
          <a:xfrm>
            <a:off x="10557068" y="2336591"/>
            <a:ext cx="360000" cy="360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F6963BB-7822-4C3C-BFFB-6FBBA7BB6D8F}"/>
              </a:ext>
            </a:extLst>
          </p:cNvPr>
          <p:cNvSpPr/>
          <p:nvPr/>
        </p:nvSpPr>
        <p:spPr>
          <a:xfrm>
            <a:off x="10189641" y="1195150"/>
            <a:ext cx="360000" cy="360000"/>
          </a:xfrm>
          <a:prstGeom prst="ellipse">
            <a:avLst/>
          </a:prstGeom>
          <a:solidFill>
            <a:srgbClr val="FFD1D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525E73E-4754-4242-BA82-B66D831A24A0}"/>
              </a:ext>
            </a:extLst>
          </p:cNvPr>
          <p:cNvSpPr/>
          <p:nvPr/>
        </p:nvSpPr>
        <p:spPr>
          <a:xfrm>
            <a:off x="11376528" y="1264400"/>
            <a:ext cx="360000" cy="360000"/>
          </a:xfrm>
          <a:prstGeom prst="ellipse">
            <a:avLst/>
          </a:prstGeom>
          <a:solidFill>
            <a:srgbClr val="E5FFF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3DD0CCB-0AE5-4763-A24B-350FD29C1931}"/>
              </a:ext>
            </a:extLst>
          </p:cNvPr>
          <p:cNvCxnSpPr>
            <a:cxnSpLocks/>
            <a:stCxn id="22" idx="5"/>
            <a:endCxn id="26" idx="1"/>
          </p:cNvCxnSpPr>
          <p:nvPr/>
        </p:nvCxnSpPr>
        <p:spPr>
          <a:xfrm>
            <a:off x="10496920" y="1502429"/>
            <a:ext cx="216154" cy="2516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B130926C-7DBB-4DEE-A68F-CB1071A72939}"/>
              </a:ext>
            </a:extLst>
          </p:cNvPr>
          <p:cNvSpPr/>
          <p:nvPr/>
        </p:nvSpPr>
        <p:spPr>
          <a:xfrm>
            <a:off x="10660353" y="1701397"/>
            <a:ext cx="360000" cy="360000"/>
          </a:xfrm>
          <a:prstGeom prst="ellipse">
            <a:avLst/>
          </a:prstGeom>
          <a:solidFill>
            <a:srgbClr val="C9F1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3679B7C-523D-41B4-8B25-2484C445475E}"/>
              </a:ext>
            </a:extLst>
          </p:cNvPr>
          <p:cNvCxnSpPr>
            <a:cxnSpLocks/>
            <a:stCxn id="26" idx="7"/>
            <a:endCxn id="23" idx="3"/>
          </p:cNvCxnSpPr>
          <p:nvPr/>
        </p:nvCxnSpPr>
        <p:spPr>
          <a:xfrm flipV="1">
            <a:off x="10967632" y="1571679"/>
            <a:ext cx="461617" cy="182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F0BA834-86B6-4557-9FF4-E7AE57342C36}"/>
              </a:ext>
            </a:extLst>
          </p:cNvPr>
          <p:cNvCxnSpPr>
            <a:cxnSpLocks/>
            <a:stCxn id="26" idx="4"/>
            <a:endCxn id="21" idx="0"/>
          </p:cNvCxnSpPr>
          <p:nvPr/>
        </p:nvCxnSpPr>
        <p:spPr>
          <a:xfrm flipH="1">
            <a:off x="10737068" y="2061397"/>
            <a:ext cx="103285" cy="2751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31756">
            <a:extLst>
              <a:ext uri="{FF2B5EF4-FFF2-40B4-BE49-F238E27FC236}">
                <a16:creationId xmlns:a16="http://schemas.microsoft.com/office/drawing/2014/main" id="{334CDEB3-6A22-4FDF-B3CB-266220034045}"/>
              </a:ext>
            </a:extLst>
          </p:cNvPr>
          <p:cNvGraphicFramePr>
            <a:graphicFrameLocks noGrp="1"/>
          </p:cNvGraphicFramePr>
          <p:nvPr/>
        </p:nvGraphicFramePr>
        <p:xfrm>
          <a:off x="10822206" y="202227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30" name="표 31756">
            <a:extLst>
              <a:ext uri="{FF2B5EF4-FFF2-40B4-BE49-F238E27FC236}">
                <a16:creationId xmlns:a16="http://schemas.microsoft.com/office/drawing/2014/main" id="{7010E34B-0D98-4A4A-83F3-E9E0979C3AED}"/>
              </a:ext>
            </a:extLst>
          </p:cNvPr>
          <p:cNvGraphicFramePr>
            <a:graphicFrameLocks noGrp="1"/>
          </p:cNvGraphicFramePr>
          <p:nvPr/>
        </p:nvGraphicFramePr>
        <p:xfrm>
          <a:off x="9805168" y="172269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31" name="표 31756">
            <a:extLst>
              <a:ext uri="{FF2B5EF4-FFF2-40B4-BE49-F238E27FC236}">
                <a16:creationId xmlns:a16="http://schemas.microsoft.com/office/drawing/2014/main" id="{4D448D08-B9EF-41A3-9721-BA8EC98B53D0}"/>
              </a:ext>
            </a:extLst>
          </p:cNvPr>
          <p:cNvGraphicFramePr>
            <a:graphicFrameLocks noGrp="1"/>
          </p:cNvGraphicFramePr>
          <p:nvPr/>
        </p:nvGraphicFramePr>
        <p:xfrm>
          <a:off x="11838871" y="49180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32" name="표 31756">
            <a:extLst>
              <a:ext uri="{FF2B5EF4-FFF2-40B4-BE49-F238E27FC236}">
                <a16:creationId xmlns:a16="http://schemas.microsoft.com/office/drawing/2014/main" id="{7340D34C-A096-4E53-A5A6-DB9F76762BB3}"/>
              </a:ext>
            </a:extLst>
          </p:cNvPr>
          <p:cNvGraphicFramePr>
            <a:graphicFrameLocks noGrp="1"/>
          </p:cNvGraphicFramePr>
          <p:nvPr/>
        </p:nvGraphicFramePr>
        <p:xfrm>
          <a:off x="10104407" y="233659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420CC426-0C83-4924-BEE9-22ADF3B23CE5}"/>
              </a:ext>
            </a:extLst>
          </p:cNvPr>
          <p:cNvGraphicFramePr>
            <a:graphicFrameLocks noGrp="1"/>
          </p:cNvGraphicFramePr>
          <p:nvPr/>
        </p:nvGraphicFramePr>
        <p:xfrm>
          <a:off x="7962783" y="2061397"/>
          <a:ext cx="1518455" cy="1274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691">
                  <a:extLst>
                    <a:ext uri="{9D8B030D-6E8A-4147-A177-3AD203B41FA5}">
                      <a16:colId xmlns:a16="http://schemas.microsoft.com/office/drawing/2014/main" val="1026959820"/>
                    </a:ext>
                  </a:extLst>
                </a:gridCol>
                <a:gridCol w="303691">
                  <a:extLst>
                    <a:ext uri="{9D8B030D-6E8A-4147-A177-3AD203B41FA5}">
                      <a16:colId xmlns:a16="http://schemas.microsoft.com/office/drawing/2014/main" val="1989194433"/>
                    </a:ext>
                  </a:extLst>
                </a:gridCol>
                <a:gridCol w="303691">
                  <a:extLst>
                    <a:ext uri="{9D8B030D-6E8A-4147-A177-3AD203B41FA5}">
                      <a16:colId xmlns:a16="http://schemas.microsoft.com/office/drawing/2014/main" val="3045042643"/>
                    </a:ext>
                  </a:extLst>
                </a:gridCol>
                <a:gridCol w="303691">
                  <a:extLst>
                    <a:ext uri="{9D8B030D-6E8A-4147-A177-3AD203B41FA5}">
                      <a16:colId xmlns:a16="http://schemas.microsoft.com/office/drawing/2014/main" val="2706244315"/>
                    </a:ext>
                  </a:extLst>
                </a:gridCol>
                <a:gridCol w="303691">
                  <a:extLst>
                    <a:ext uri="{9D8B030D-6E8A-4147-A177-3AD203B41FA5}">
                      <a16:colId xmlns:a16="http://schemas.microsoft.com/office/drawing/2014/main" val="2542494837"/>
                    </a:ext>
                  </a:extLst>
                </a:gridCol>
              </a:tblGrid>
              <a:tr h="3186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827031"/>
                  </a:ext>
                </a:extLst>
              </a:tr>
              <a:tr h="3186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562301"/>
                  </a:ext>
                </a:extLst>
              </a:tr>
              <a:tr h="3186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979251"/>
                  </a:ext>
                </a:extLst>
              </a:tr>
              <a:tr h="3186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368581"/>
                  </a:ext>
                </a:extLst>
              </a:tr>
            </a:tbl>
          </a:graphicData>
        </a:graphic>
      </p:graphicFrame>
      <p:graphicFrame>
        <p:nvGraphicFramePr>
          <p:cNvPr id="40" name="표 31756">
            <a:extLst>
              <a:ext uri="{FF2B5EF4-FFF2-40B4-BE49-F238E27FC236}">
                <a16:creationId xmlns:a16="http://schemas.microsoft.com/office/drawing/2014/main" id="{18DC537F-4419-42A1-939D-A146BE5BD518}"/>
              </a:ext>
            </a:extLst>
          </p:cNvPr>
          <p:cNvGraphicFramePr>
            <a:graphicFrameLocks noGrp="1"/>
          </p:cNvGraphicFramePr>
          <p:nvPr/>
        </p:nvGraphicFramePr>
        <p:xfrm>
          <a:off x="4343047" y="199898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41" name="표 31756">
            <a:extLst>
              <a:ext uri="{FF2B5EF4-FFF2-40B4-BE49-F238E27FC236}">
                <a16:creationId xmlns:a16="http://schemas.microsoft.com/office/drawing/2014/main" id="{DB5E2AF8-E14A-4C6D-8A78-AA9F8410DD1C}"/>
              </a:ext>
            </a:extLst>
          </p:cNvPr>
          <p:cNvGraphicFramePr>
            <a:graphicFrameLocks noGrp="1"/>
          </p:cNvGraphicFramePr>
          <p:nvPr/>
        </p:nvGraphicFramePr>
        <p:xfrm>
          <a:off x="4740239" y="199898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42" name="표 31756">
            <a:extLst>
              <a:ext uri="{FF2B5EF4-FFF2-40B4-BE49-F238E27FC236}">
                <a16:creationId xmlns:a16="http://schemas.microsoft.com/office/drawing/2014/main" id="{1353265E-A72E-4353-84CC-86DA16FE17FC}"/>
              </a:ext>
            </a:extLst>
          </p:cNvPr>
          <p:cNvGraphicFramePr>
            <a:graphicFrameLocks noGrp="1"/>
          </p:cNvGraphicFramePr>
          <p:nvPr/>
        </p:nvGraphicFramePr>
        <p:xfrm>
          <a:off x="5137431" y="199898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43" name="표 31756">
            <a:extLst>
              <a:ext uri="{FF2B5EF4-FFF2-40B4-BE49-F238E27FC236}">
                <a16:creationId xmlns:a16="http://schemas.microsoft.com/office/drawing/2014/main" id="{12D665A5-38FC-4440-A0F9-C91E6549208C}"/>
              </a:ext>
            </a:extLst>
          </p:cNvPr>
          <p:cNvGraphicFramePr>
            <a:graphicFrameLocks noGrp="1"/>
          </p:cNvGraphicFramePr>
          <p:nvPr/>
        </p:nvGraphicFramePr>
        <p:xfrm>
          <a:off x="3958316" y="199898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sp>
        <p:nvSpPr>
          <p:cNvPr id="4" name="화살표: 아래로 구부러짐 3">
            <a:extLst>
              <a:ext uri="{FF2B5EF4-FFF2-40B4-BE49-F238E27FC236}">
                <a16:creationId xmlns:a16="http://schemas.microsoft.com/office/drawing/2014/main" id="{325AE4EE-1EFB-4969-B925-687EDFBA80D0}"/>
              </a:ext>
            </a:extLst>
          </p:cNvPr>
          <p:cNvSpPr/>
          <p:nvPr/>
        </p:nvSpPr>
        <p:spPr>
          <a:xfrm>
            <a:off x="4556146" y="977090"/>
            <a:ext cx="4429234" cy="934620"/>
          </a:xfrm>
          <a:prstGeom prst="curvedDownArrow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16C71A-50A2-4F1F-93BF-9373CD94E9F7}"/>
              </a:ext>
            </a:extLst>
          </p:cNvPr>
          <p:cNvSpPr txBox="1"/>
          <p:nvPr/>
        </p:nvSpPr>
        <p:spPr>
          <a:xfrm>
            <a:off x="6095999" y="6567191"/>
            <a:ext cx="60975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https://github.com/heartcored98/Standalone-DeepLearning/blob/master/Lec9/Lec9-A.pdf</a:t>
            </a:r>
          </a:p>
        </p:txBody>
      </p:sp>
      <p:graphicFrame>
        <p:nvGraphicFramePr>
          <p:cNvPr id="39" name="표 2">
            <a:extLst>
              <a:ext uri="{FF2B5EF4-FFF2-40B4-BE49-F238E27FC236}">
                <a16:creationId xmlns:a16="http://schemas.microsoft.com/office/drawing/2014/main" id="{C9A1FA11-A1FA-4807-8316-5C24772AF4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24866"/>
              </p:ext>
            </p:extLst>
          </p:nvPr>
        </p:nvGraphicFramePr>
        <p:xfrm>
          <a:off x="1754959" y="4175653"/>
          <a:ext cx="298528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7056">
                  <a:extLst>
                    <a:ext uri="{9D8B030D-6E8A-4147-A177-3AD203B41FA5}">
                      <a16:colId xmlns:a16="http://schemas.microsoft.com/office/drawing/2014/main" val="3431624404"/>
                    </a:ext>
                  </a:extLst>
                </a:gridCol>
                <a:gridCol w="597056">
                  <a:extLst>
                    <a:ext uri="{9D8B030D-6E8A-4147-A177-3AD203B41FA5}">
                      <a16:colId xmlns:a16="http://schemas.microsoft.com/office/drawing/2014/main" val="2263312448"/>
                    </a:ext>
                  </a:extLst>
                </a:gridCol>
                <a:gridCol w="597056">
                  <a:extLst>
                    <a:ext uri="{9D8B030D-6E8A-4147-A177-3AD203B41FA5}">
                      <a16:colId xmlns:a16="http://schemas.microsoft.com/office/drawing/2014/main" val="1713483499"/>
                    </a:ext>
                  </a:extLst>
                </a:gridCol>
                <a:gridCol w="597056">
                  <a:extLst>
                    <a:ext uri="{9D8B030D-6E8A-4147-A177-3AD203B41FA5}">
                      <a16:colId xmlns:a16="http://schemas.microsoft.com/office/drawing/2014/main" val="1286731753"/>
                    </a:ext>
                  </a:extLst>
                </a:gridCol>
                <a:gridCol w="597056">
                  <a:extLst>
                    <a:ext uri="{9D8B030D-6E8A-4147-A177-3AD203B41FA5}">
                      <a16:colId xmlns:a16="http://schemas.microsoft.com/office/drawing/2014/main" val="487820442"/>
                    </a:ext>
                  </a:extLst>
                </a:gridCol>
              </a:tblGrid>
              <a:tr h="363766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3620181"/>
                  </a:ext>
                </a:extLst>
              </a:tr>
              <a:tr h="363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1527253"/>
                  </a:ext>
                </a:extLst>
              </a:tr>
              <a:tr h="363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1406050"/>
                  </a:ext>
                </a:extLst>
              </a:tr>
              <a:tr h="363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9723861"/>
                  </a:ext>
                </a:extLst>
              </a:tr>
              <a:tr h="363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4969335"/>
                  </a:ext>
                </a:extLst>
              </a:tr>
            </a:tbl>
          </a:graphicData>
        </a:graphic>
      </p:graphicFrame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C57A7CD7-2204-42E1-87CB-676B4F9A6F5C}"/>
              </a:ext>
            </a:extLst>
          </p:cNvPr>
          <p:cNvCxnSpPr>
            <a:cxnSpLocks/>
          </p:cNvCxnSpPr>
          <p:nvPr/>
        </p:nvCxnSpPr>
        <p:spPr>
          <a:xfrm>
            <a:off x="10369641" y="1555150"/>
            <a:ext cx="289088" cy="7814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3742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BD82F4B2-3333-481B-B5CF-9E057874C44B}"/>
              </a:ext>
            </a:extLst>
          </p:cNvPr>
          <p:cNvSpPr/>
          <p:nvPr/>
        </p:nvSpPr>
        <p:spPr>
          <a:xfrm rot="1527633">
            <a:off x="10936471" y="1912121"/>
            <a:ext cx="511518" cy="25301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454598" y="297932"/>
            <a:ext cx="388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Graph Convolution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텍스트 상자 9">
            <a:extLst>
              <a:ext uri="{FF2B5EF4-FFF2-40B4-BE49-F238E27FC236}">
                <a16:creationId xmlns:a16="http://schemas.microsoft.com/office/drawing/2014/main" id="{AA242D08-A21E-4F6F-BC2F-2E5FECCC2AA6}"/>
              </a:ext>
            </a:extLst>
          </p:cNvPr>
          <p:cNvSpPr txBox="1"/>
          <p:nvPr/>
        </p:nvSpPr>
        <p:spPr>
          <a:xfrm>
            <a:off x="1143000" y="1641617"/>
            <a:ext cx="10099766" cy="4303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Data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Node Feature			Feature Matrix X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Degree Matrix D	        D~ = D + I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5477605-DC6C-422E-9427-A8794A4CDF35}"/>
              </a:ext>
            </a:extLst>
          </p:cNvPr>
          <p:cNvSpPr/>
          <p:nvPr/>
        </p:nvSpPr>
        <p:spPr>
          <a:xfrm>
            <a:off x="10557068" y="2336591"/>
            <a:ext cx="360000" cy="360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F6963BB-7822-4C3C-BFFB-6FBBA7BB6D8F}"/>
              </a:ext>
            </a:extLst>
          </p:cNvPr>
          <p:cNvSpPr/>
          <p:nvPr/>
        </p:nvSpPr>
        <p:spPr>
          <a:xfrm>
            <a:off x="10189641" y="1195150"/>
            <a:ext cx="360000" cy="360000"/>
          </a:xfrm>
          <a:prstGeom prst="ellipse">
            <a:avLst/>
          </a:prstGeom>
          <a:solidFill>
            <a:srgbClr val="FFD1D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525E73E-4754-4242-BA82-B66D831A24A0}"/>
              </a:ext>
            </a:extLst>
          </p:cNvPr>
          <p:cNvSpPr/>
          <p:nvPr/>
        </p:nvSpPr>
        <p:spPr>
          <a:xfrm>
            <a:off x="11376528" y="1264400"/>
            <a:ext cx="360000" cy="360000"/>
          </a:xfrm>
          <a:prstGeom prst="ellipse">
            <a:avLst/>
          </a:prstGeom>
          <a:solidFill>
            <a:srgbClr val="E5FFF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3DD0CCB-0AE5-4763-A24B-350FD29C1931}"/>
              </a:ext>
            </a:extLst>
          </p:cNvPr>
          <p:cNvCxnSpPr>
            <a:cxnSpLocks/>
            <a:stCxn id="22" idx="5"/>
            <a:endCxn id="26" idx="1"/>
          </p:cNvCxnSpPr>
          <p:nvPr/>
        </p:nvCxnSpPr>
        <p:spPr>
          <a:xfrm>
            <a:off x="10496920" y="1502429"/>
            <a:ext cx="216154" cy="2516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B130926C-7DBB-4DEE-A68F-CB1071A72939}"/>
              </a:ext>
            </a:extLst>
          </p:cNvPr>
          <p:cNvSpPr/>
          <p:nvPr/>
        </p:nvSpPr>
        <p:spPr>
          <a:xfrm>
            <a:off x="10660353" y="1701397"/>
            <a:ext cx="360000" cy="360000"/>
          </a:xfrm>
          <a:prstGeom prst="ellipse">
            <a:avLst/>
          </a:prstGeom>
          <a:solidFill>
            <a:srgbClr val="C9F1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3679B7C-523D-41B4-8B25-2484C445475E}"/>
              </a:ext>
            </a:extLst>
          </p:cNvPr>
          <p:cNvCxnSpPr>
            <a:cxnSpLocks/>
            <a:stCxn id="26" idx="7"/>
            <a:endCxn id="23" idx="3"/>
          </p:cNvCxnSpPr>
          <p:nvPr/>
        </p:nvCxnSpPr>
        <p:spPr>
          <a:xfrm flipV="1">
            <a:off x="10967632" y="1571679"/>
            <a:ext cx="461617" cy="182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F0BA834-86B6-4557-9FF4-E7AE57342C36}"/>
              </a:ext>
            </a:extLst>
          </p:cNvPr>
          <p:cNvCxnSpPr>
            <a:cxnSpLocks/>
            <a:stCxn id="26" idx="4"/>
            <a:endCxn id="21" idx="0"/>
          </p:cNvCxnSpPr>
          <p:nvPr/>
        </p:nvCxnSpPr>
        <p:spPr>
          <a:xfrm flipH="1">
            <a:off x="10737068" y="2061397"/>
            <a:ext cx="103285" cy="2751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31756">
            <a:extLst>
              <a:ext uri="{FF2B5EF4-FFF2-40B4-BE49-F238E27FC236}">
                <a16:creationId xmlns:a16="http://schemas.microsoft.com/office/drawing/2014/main" id="{334CDEB3-6A22-4FDF-B3CB-266220034045}"/>
              </a:ext>
            </a:extLst>
          </p:cNvPr>
          <p:cNvGraphicFramePr>
            <a:graphicFrameLocks noGrp="1"/>
          </p:cNvGraphicFramePr>
          <p:nvPr/>
        </p:nvGraphicFramePr>
        <p:xfrm>
          <a:off x="10822206" y="202227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30" name="표 31756">
            <a:extLst>
              <a:ext uri="{FF2B5EF4-FFF2-40B4-BE49-F238E27FC236}">
                <a16:creationId xmlns:a16="http://schemas.microsoft.com/office/drawing/2014/main" id="{7010E34B-0D98-4A4A-83F3-E9E0979C3AED}"/>
              </a:ext>
            </a:extLst>
          </p:cNvPr>
          <p:cNvGraphicFramePr>
            <a:graphicFrameLocks noGrp="1"/>
          </p:cNvGraphicFramePr>
          <p:nvPr/>
        </p:nvGraphicFramePr>
        <p:xfrm>
          <a:off x="9805168" y="172269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31" name="표 31756">
            <a:extLst>
              <a:ext uri="{FF2B5EF4-FFF2-40B4-BE49-F238E27FC236}">
                <a16:creationId xmlns:a16="http://schemas.microsoft.com/office/drawing/2014/main" id="{4D448D08-B9EF-41A3-9721-BA8EC98B53D0}"/>
              </a:ext>
            </a:extLst>
          </p:cNvPr>
          <p:cNvGraphicFramePr>
            <a:graphicFrameLocks noGrp="1"/>
          </p:cNvGraphicFramePr>
          <p:nvPr/>
        </p:nvGraphicFramePr>
        <p:xfrm>
          <a:off x="11838871" y="49180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32" name="표 31756">
            <a:extLst>
              <a:ext uri="{FF2B5EF4-FFF2-40B4-BE49-F238E27FC236}">
                <a16:creationId xmlns:a16="http://schemas.microsoft.com/office/drawing/2014/main" id="{7340D34C-A096-4E53-A5A6-DB9F76762BB3}"/>
              </a:ext>
            </a:extLst>
          </p:cNvPr>
          <p:cNvGraphicFramePr>
            <a:graphicFrameLocks noGrp="1"/>
          </p:cNvGraphicFramePr>
          <p:nvPr/>
        </p:nvGraphicFramePr>
        <p:xfrm>
          <a:off x="10104407" y="233659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420CC426-0C83-4924-BEE9-22ADF3B23CE5}"/>
              </a:ext>
            </a:extLst>
          </p:cNvPr>
          <p:cNvGraphicFramePr>
            <a:graphicFrameLocks noGrp="1"/>
          </p:cNvGraphicFramePr>
          <p:nvPr/>
        </p:nvGraphicFramePr>
        <p:xfrm>
          <a:off x="7962783" y="2061397"/>
          <a:ext cx="1518455" cy="1274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691">
                  <a:extLst>
                    <a:ext uri="{9D8B030D-6E8A-4147-A177-3AD203B41FA5}">
                      <a16:colId xmlns:a16="http://schemas.microsoft.com/office/drawing/2014/main" val="1026959820"/>
                    </a:ext>
                  </a:extLst>
                </a:gridCol>
                <a:gridCol w="303691">
                  <a:extLst>
                    <a:ext uri="{9D8B030D-6E8A-4147-A177-3AD203B41FA5}">
                      <a16:colId xmlns:a16="http://schemas.microsoft.com/office/drawing/2014/main" val="1989194433"/>
                    </a:ext>
                  </a:extLst>
                </a:gridCol>
                <a:gridCol w="303691">
                  <a:extLst>
                    <a:ext uri="{9D8B030D-6E8A-4147-A177-3AD203B41FA5}">
                      <a16:colId xmlns:a16="http://schemas.microsoft.com/office/drawing/2014/main" val="3045042643"/>
                    </a:ext>
                  </a:extLst>
                </a:gridCol>
                <a:gridCol w="303691">
                  <a:extLst>
                    <a:ext uri="{9D8B030D-6E8A-4147-A177-3AD203B41FA5}">
                      <a16:colId xmlns:a16="http://schemas.microsoft.com/office/drawing/2014/main" val="2706244315"/>
                    </a:ext>
                  </a:extLst>
                </a:gridCol>
                <a:gridCol w="303691">
                  <a:extLst>
                    <a:ext uri="{9D8B030D-6E8A-4147-A177-3AD203B41FA5}">
                      <a16:colId xmlns:a16="http://schemas.microsoft.com/office/drawing/2014/main" val="2542494837"/>
                    </a:ext>
                  </a:extLst>
                </a:gridCol>
              </a:tblGrid>
              <a:tr h="3186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827031"/>
                  </a:ext>
                </a:extLst>
              </a:tr>
              <a:tr h="3186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562301"/>
                  </a:ext>
                </a:extLst>
              </a:tr>
              <a:tr h="3186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979251"/>
                  </a:ext>
                </a:extLst>
              </a:tr>
              <a:tr h="3186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368581"/>
                  </a:ext>
                </a:extLst>
              </a:tr>
            </a:tbl>
          </a:graphicData>
        </a:graphic>
      </p:graphicFrame>
      <p:graphicFrame>
        <p:nvGraphicFramePr>
          <p:cNvPr id="40" name="표 31756">
            <a:extLst>
              <a:ext uri="{FF2B5EF4-FFF2-40B4-BE49-F238E27FC236}">
                <a16:creationId xmlns:a16="http://schemas.microsoft.com/office/drawing/2014/main" id="{18DC537F-4419-42A1-939D-A146BE5BD518}"/>
              </a:ext>
            </a:extLst>
          </p:cNvPr>
          <p:cNvGraphicFramePr>
            <a:graphicFrameLocks noGrp="1"/>
          </p:cNvGraphicFramePr>
          <p:nvPr/>
        </p:nvGraphicFramePr>
        <p:xfrm>
          <a:off x="4343047" y="199898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41" name="표 31756">
            <a:extLst>
              <a:ext uri="{FF2B5EF4-FFF2-40B4-BE49-F238E27FC236}">
                <a16:creationId xmlns:a16="http://schemas.microsoft.com/office/drawing/2014/main" id="{DB5E2AF8-E14A-4C6D-8A78-AA9F8410DD1C}"/>
              </a:ext>
            </a:extLst>
          </p:cNvPr>
          <p:cNvGraphicFramePr>
            <a:graphicFrameLocks noGrp="1"/>
          </p:cNvGraphicFramePr>
          <p:nvPr/>
        </p:nvGraphicFramePr>
        <p:xfrm>
          <a:off x="4740239" y="199898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42" name="표 31756">
            <a:extLst>
              <a:ext uri="{FF2B5EF4-FFF2-40B4-BE49-F238E27FC236}">
                <a16:creationId xmlns:a16="http://schemas.microsoft.com/office/drawing/2014/main" id="{1353265E-A72E-4353-84CC-86DA16FE17FC}"/>
              </a:ext>
            </a:extLst>
          </p:cNvPr>
          <p:cNvGraphicFramePr>
            <a:graphicFrameLocks noGrp="1"/>
          </p:cNvGraphicFramePr>
          <p:nvPr/>
        </p:nvGraphicFramePr>
        <p:xfrm>
          <a:off x="5137431" y="199898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43" name="표 31756">
            <a:extLst>
              <a:ext uri="{FF2B5EF4-FFF2-40B4-BE49-F238E27FC236}">
                <a16:creationId xmlns:a16="http://schemas.microsoft.com/office/drawing/2014/main" id="{12D665A5-38FC-4440-A0F9-C91E6549208C}"/>
              </a:ext>
            </a:extLst>
          </p:cNvPr>
          <p:cNvGraphicFramePr>
            <a:graphicFrameLocks noGrp="1"/>
          </p:cNvGraphicFramePr>
          <p:nvPr/>
        </p:nvGraphicFramePr>
        <p:xfrm>
          <a:off x="3958316" y="199898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sp>
        <p:nvSpPr>
          <p:cNvPr id="4" name="화살표: 아래로 구부러짐 3">
            <a:extLst>
              <a:ext uri="{FF2B5EF4-FFF2-40B4-BE49-F238E27FC236}">
                <a16:creationId xmlns:a16="http://schemas.microsoft.com/office/drawing/2014/main" id="{325AE4EE-1EFB-4969-B925-687EDFBA80D0}"/>
              </a:ext>
            </a:extLst>
          </p:cNvPr>
          <p:cNvSpPr/>
          <p:nvPr/>
        </p:nvSpPr>
        <p:spPr>
          <a:xfrm>
            <a:off x="4556146" y="977090"/>
            <a:ext cx="4429234" cy="934620"/>
          </a:xfrm>
          <a:prstGeom prst="curvedDownArrow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16C71A-50A2-4F1F-93BF-9373CD94E9F7}"/>
              </a:ext>
            </a:extLst>
          </p:cNvPr>
          <p:cNvSpPr txBox="1"/>
          <p:nvPr/>
        </p:nvSpPr>
        <p:spPr>
          <a:xfrm>
            <a:off x="6095999" y="6567191"/>
            <a:ext cx="60975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https://github.com/heartcored98/Standalone-DeepLearning/blob/master/Lec9/Lec9-A.pdf</a:t>
            </a:r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55DF28FF-F5BD-49E9-88C9-990BD84C54A8}"/>
              </a:ext>
            </a:extLst>
          </p:cNvPr>
          <p:cNvSpPr/>
          <p:nvPr/>
        </p:nvSpPr>
        <p:spPr>
          <a:xfrm>
            <a:off x="4767317" y="4863630"/>
            <a:ext cx="467156" cy="4528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8" name="표 2">
            <a:extLst>
              <a:ext uri="{FF2B5EF4-FFF2-40B4-BE49-F238E27FC236}">
                <a16:creationId xmlns:a16="http://schemas.microsoft.com/office/drawing/2014/main" id="{8E95166F-6765-48C4-A190-A85D403BFD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458216"/>
              </p:ext>
            </p:extLst>
          </p:nvPr>
        </p:nvGraphicFramePr>
        <p:xfrm>
          <a:off x="5234473" y="4175653"/>
          <a:ext cx="2509935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987">
                  <a:extLst>
                    <a:ext uri="{9D8B030D-6E8A-4147-A177-3AD203B41FA5}">
                      <a16:colId xmlns:a16="http://schemas.microsoft.com/office/drawing/2014/main" val="3431624404"/>
                    </a:ext>
                  </a:extLst>
                </a:gridCol>
                <a:gridCol w="501987">
                  <a:extLst>
                    <a:ext uri="{9D8B030D-6E8A-4147-A177-3AD203B41FA5}">
                      <a16:colId xmlns:a16="http://schemas.microsoft.com/office/drawing/2014/main" val="2263312448"/>
                    </a:ext>
                  </a:extLst>
                </a:gridCol>
                <a:gridCol w="501987">
                  <a:extLst>
                    <a:ext uri="{9D8B030D-6E8A-4147-A177-3AD203B41FA5}">
                      <a16:colId xmlns:a16="http://schemas.microsoft.com/office/drawing/2014/main" val="1713483499"/>
                    </a:ext>
                  </a:extLst>
                </a:gridCol>
                <a:gridCol w="501987">
                  <a:extLst>
                    <a:ext uri="{9D8B030D-6E8A-4147-A177-3AD203B41FA5}">
                      <a16:colId xmlns:a16="http://schemas.microsoft.com/office/drawing/2014/main" val="1286731753"/>
                    </a:ext>
                  </a:extLst>
                </a:gridCol>
                <a:gridCol w="501987">
                  <a:extLst>
                    <a:ext uri="{9D8B030D-6E8A-4147-A177-3AD203B41FA5}">
                      <a16:colId xmlns:a16="http://schemas.microsoft.com/office/drawing/2014/main" val="487820442"/>
                    </a:ext>
                  </a:extLst>
                </a:gridCol>
              </a:tblGrid>
              <a:tr h="363766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3620181"/>
                  </a:ext>
                </a:extLst>
              </a:tr>
              <a:tr h="363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1527253"/>
                  </a:ext>
                </a:extLst>
              </a:tr>
              <a:tr h="363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1406050"/>
                  </a:ext>
                </a:extLst>
              </a:tr>
              <a:tr h="363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9723861"/>
                  </a:ext>
                </a:extLst>
              </a:tr>
              <a:tr h="363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4969335"/>
                  </a:ext>
                </a:extLst>
              </a:tr>
            </a:tbl>
          </a:graphicData>
        </a:graphic>
      </p:graphicFrame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DEBDB06-A8DA-4D33-A41E-16414BB14D8E}"/>
              </a:ext>
            </a:extLst>
          </p:cNvPr>
          <p:cNvCxnSpPr>
            <a:cxnSpLocks/>
          </p:cNvCxnSpPr>
          <p:nvPr/>
        </p:nvCxnSpPr>
        <p:spPr>
          <a:xfrm>
            <a:off x="10369641" y="1555150"/>
            <a:ext cx="289088" cy="7814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표 2">
            <a:extLst>
              <a:ext uri="{FF2B5EF4-FFF2-40B4-BE49-F238E27FC236}">
                <a16:creationId xmlns:a16="http://schemas.microsoft.com/office/drawing/2014/main" id="{3AC12AEF-849D-4C0C-912A-7F3EDAF79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058238"/>
              </p:ext>
            </p:extLst>
          </p:nvPr>
        </p:nvGraphicFramePr>
        <p:xfrm>
          <a:off x="1754959" y="4175653"/>
          <a:ext cx="298528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7056">
                  <a:extLst>
                    <a:ext uri="{9D8B030D-6E8A-4147-A177-3AD203B41FA5}">
                      <a16:colId xmlns:a16="http://schemas.microsoft.com/office/drawing/2014/main" val="3431624404"/>
                    </a:ext>
                  </a:extLst>
                </a:gridCol>
                <a:gridCol w="597056">
                  <a:extLst>
                    <a:ext uri="{9D8B030D-6E8A-4147-A177-3AD203B41FA5}">
                      <a16:colId xmlns:a16="http://schemas.microsoft.com/office/drawing/2014/main" val="2263312448"/>
                    </a:ext>
                  </a:extLst>
                </a:gridCol>
                <a:gridCol w="597056">
                  <a:extLst>
                    <a:ext uri="{9D8B030D-6E8A-4147-A177-3AD203B41FA5}">
                      <a16:colId xmlns:a16="http://schemas.microsoft.com/office/drawing/2014/main" val="1713483499"/>
                    </a:ext>
                  </a:extLst>
                </a:gridCol>
                <a:gridCol w="597056">
                  <a:extLst>
                    <a:ext uri="{9D8B030D-6E8A-4147-A177-3AD203B41FA5}">
                      <a16:colId xmlns:a16="http://schemas.microsoft.com/office/drawing/2014/main" val="1286731753"/>
                    </a:ext>
                  </a:extLst>
                </a:gridCol>
                <a:gridCol w="597056">
                  <a:extLst>
                    <a:ext uri="{9D8B030D-6E8A-4147-A177-3AD203B41FA5}">
                      <a16:colId xmlns:a16="http://schemas.microsoft.com/office/drawing/2014/main" val="487820442"/>
                    </a:ext>
                  </a:extLst>
                </a:gridCol>
              </a:tblGrid>
              <a:tr h="363766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3620181"/>
                  </a:ext>
                </a:extLst>
              </a:tr>
              <a:tr h="363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1527253"/>
                  </a:ext>
                </a:extLst>
              </a:tr>
              <a:tr h="363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1406050"/>
                  </a:ext>
                </a:extLst>
              </a:tr>
              <a:tr h="363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9723861"/>
                  </a:ext>
                </a:extLst>
              </a:tr>
              <a:tr h="363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4969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99584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BD82F4B2-3333-481B-B5CF-9E057874C44B}"/>
              </a:ext>
            </a:extLst>
          </p:cNvPr>
          <p:cNvSpPr/>
          <p:nvPr/>
        </p:nvSpPr>
        <p:spPr>
          <a:xfrm rot="1527633">
            <a:off x="10936471" y="1912121"/>
            <a:ext cx="511518" cy="25301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454598" y="297932"/>
            <a:ext cx="388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Graph Convolution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텍스트 상자 9">
                <a:extLst>
                  <a:ext uri="{FF2B5EF4-FFF2-40B4-BE49-F238E27FC236}">
                    <a16:creationId xmlns:a16="http://schemas.microsoft.com/office/drawing/2014/main" id="{AA242D08-A21E-4F6F-BC2F-2E5FECCC2AA6}"/>
                  </a:ext>
                </a:extLst>
              </p:cNvPr>
              <p:cNvSpPr txBox="1"/>
              <p:nvPr/>
            </p:nvSpPr>
            <p:spPr>
              <a:xfrm>
                <a:off x="1143000" y="1641617"/>
                <a:ext cx="10099766" cy="5167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Data</a:t>
                </a:r>
              </a:p>
              <a:p>
                <a:pPr marL="914400" lvl="1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Node Feature			Feature Matrix X</a:t>
                </a:r>
              </a:p>
              <a:p>
                <a:pPr marL="914400" lvl="1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latin typeface="Noto Sans CJK KR DemiLight" charset="-127"/>
                  <a:ea typeface="Noto Sans CJK KR DemiLight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914400" lvl="1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Degree Matrix D	        D~ = D + I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kumimoji="1" lang="en-US" altLang="ko-KR" sz="2000" b="1" i="1" dirty="0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f>
                          <m:fPr>
                            <m:ctrlPr>
                              <a:rPr kumimoji="1" lang="en-US" altLang="ko-KR" sz="2000" b="1" i="1" dirty="0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kumimoji="1" lang="en-US" altLang="ko-KR" sz="2000" b="1" i="1" dirty="0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𝟏</m:t>
                            </m:r>
                          </m:num>
                          <m:den>
                            <m:r>
                              <a:rPr kumimoji="1" lang="en-US" altLang="ko-KR" sz="2000" b="1" i="1" dirty="0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</m:den>
                        </m:f>
                      </m:sup>
                    </m:sSup>
                  </m:oMath>
                </a14:m>
                <a:endParaRPr kumimoji="1" lang="en-US" altLang="ko-KR" sz="2000" b="1" dirty="0">
                  <a:latin typeface="Noto Sans CJK KR DemiLight" charset="-127"/>
                  <a:ea typeface="Noto Sans CJK KR DemiLight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914400" lvl="1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latin typeface="Noto Sans CJK KR DemiLight" charset="-127"/>
                  <a:ea typeface="Noto Sans CJK KR DemiLight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914400" lvl="1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latin typeface="Noto Sans CJK KR DemiLight" charset="-127"/>
                  <a:ea typeface="Noto Sans CJK KR DemiLight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914400" lvl="1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latin typeface="Noto Sans CJK KR DemiLight" charset="-127"/>
                  <a:ea typeface="Noto Sans CJK KR DemiLight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914400" lvl="1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latin typeface="Noto Sans CJK KR DemiLight" charset="-127"/>
                  <a:ea typeface="Noto Sans CJK KR DemiLight" charset="-127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2" name="텍스트 상자 9">
                <a:extLst>
                  <a:ext uri="{FF2B5EF4-FFF2-40B4-BE49-F238E27FC236}">
                    <a16:creationId xmlns:a16="http://schemas.microsoft.com/office/drawing/2014/main" id="{AA242D08-A21E-4F6F-BC2F-2E5FECCC2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641617"/>
                <a:ext cx="10099766" cy="5167568"/>
              </a:xfrm>
              <a:prstGeom prst="rect">
                <a:avLst/>
              </a:prstGeom>
              <a:blipFill>
                <a:blip r:embed="rId2"/>
                <a:stretch>
                  <a:fillRect l="-5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타원 20">
            <a:extLst>
              <a:ext uri="{FF2B5EF4-FFF2-40B4-BE49-F238E27FC236}">
                <a16:creationId xmlns:a16="http://schemas.microsoft.com/office/drawing/2014/main" id="{D5477605-DC6C-422E-9427-A8794A4CDF35}"/>
              </a:ext>
            </a:extLst>
          </p:cNvPr>
          <p:cNvSpPr/>
          <p:nvPr/>
        </p:nvSpPr>
        <p:spPr>
          <a:xfrm>
            <a:off x="10557068" y="2336591"/>
            <a:ext cx="360000" cy="360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F6963BB-7822-4C3C-BFFB-6FBBA7BB6D8F}"/>
              </a:ext>
            </a:extLst>
          </p:cNvPr>
          <p:cNvSpPr/>
          <p:nvPr/>
        </p:nvSpPr>
        <p:spPr>
          <a:xfrm>
            <a:off x="10189641" y="1195150"/>
            <a:ext cx="360000" cy="360000"/>
          </a:xfrm>
          <a:prstGeom prst="ellipse">
            <a:avLst/>
          </a:prstGeom>
          <a:solidFill>
            <a:srgbClr val="FFD1D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525E73E-4754-4242-BA82-B66D831A24A0}"/>
              </a:ext>
            </a:extLst>
          </p:cNvPr>
          <p:cNvSpPr/>
          <p:nvPr/>
        </p:nvSpPr>
        <p:spPr>
          <a:xfrm>
            <a:off x="11376528" y="1264400"/>
            <a:ext cx="360000" cy="360000"/>
          </a:xfrm>
          <a:prstGeom prst="ellipse">
            <a:avLst/>
          </a:prstGeom>
          <a:solidFill>
            <a:srgbClr val="E5FFF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3DD0CCB-0AE5-4763-A24B-350FD29C1931}"/>
              </a:ext>
            </a:extLst>
          </p:cNvPr>
          <p:cNvCxnSpPr>
            <a:cxnSpLocks/>
            <a:stCxn id="22" idx="5"/>
            <a:endCxn id="26" idx="1"/>
          </p:cNvCxnSpPr>
          <p:nvPr/>
        </p:nvCxnSpPr>
        <p:spPr>
          <a:xfrm>
            <a:off x="10496920" y="1502429"/>
            <a:ext cx="216154" cy="2516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B130926C-7DBB-4DEE-A68F-CB1071A72939}"/>
              </a:ext>
            </a:extLst>
          </p:cNvPr>
          <p:cNvSpPr/>
          <p:nvPr/>
        </p:nvSpPr>
        <p:spPr>
          <a:xfrm>
            <a:off x="10660353" y="1701397"/>
            <a:ext cx="360000" cy="360000"/>
          </a:xfrm>
          <a:prstGeom prst="ellipse">
            <a:avLst/>
          </a:prstGeom>
          <a:solidFill>
            <a:srgbClr val="C9F1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3679B7C-523D-41B4-8B25-2484C445475E}"/>
              </a:ext>
            </a:extLst>
          </p:cNvPr>
          <p:cNvCxnSpPr>
            <a:cxnSpLocks/>
            <a:stCxn id="26" idx="7"/>
            <a:endCxn id="23" idx="3"/>
          </p:cNvCxnSpPr>
          <p:nvPr/>
        </p:nvCxnSpPr>
        <p:spPr>
          <a:xfrm flipV="1">
            <a:off x="10967632" y="1571679"/>
            <a:ext cx="461617" cy="182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F0BA834-86B6-4557-9FF4-E7AE57342C36}"/>
              </a:ext>
            </a:extLst>
          </p:cNvPr>
          <p:cNvCxnSpPr>
            <a:cxnSpLocks/>
            <a:stCxn id="26" idx="4"/>
            <a:endCxn id="21" idx="0"/>
          </p:cNvCxnSpPr>
          <p:nvPr/>
        </p:nvCxnSpPr>
        <p:spPr>
          <a:xfrm flipH="1">
            <a:off x="10737068" y="2061397"/>
            <a:ext cx="103285" cy="2751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31756">
            <a:extLst>
              <a:ext uri="{FF2B5EF4-FFF2-40B4-BE49-F238E27FC236}">
                <a16:creationId xmlns:a16="http://schemas.microsoft.com/office/drawing/2014/main" id="{334CDEB3-6A22-4FDF-B3CB-266220034045}"/>
              </a:ext>
            </a:extLst>
          </p:cNvPr>
          <p:cNvGraphicFramePr>
            <a:graphicFrameLocks noGrp="1"/>
          </p:cNvGraphicFramePr>
          <p:nvPr/>
        </p:nvGraphicFramePr>
        <p:xfrm>
          <a:off x="10822206" y="202227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30" name="표 31756">
            <a:extLst>
              <a:ext uri="{FF2B5EF4-FFF2-40B4-BE49-F238E27FC236}">
                <a16:creationId xmlns:a16="http://schemas.microsoft.com/office/drawing/2014/main" id="{7010E34B-0D98-4A4A-83F3-E9E0979C3AED}"/>
              </a:ext>
            </a:extLst>
          </p:cNvPr>
          <p:cNvGraphicFramePr>
            <a:graphicFrameLocks noGrp="1"/>
          </p:cNvGraphicFramePr>
          <p:nvPr/>
        </p:nvGraphicFramePr>
        <p:xfrm>
          <a:off x="9805168" y="172269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31" name="표 31756">
            <a:extLst>
              <a:ext uri="{FF2B5EF4-FFF2-40B4-BE49-F238E27FC236}">
                <a16:creationId xmlns:a16="http://schemas.microsoft.com/office/drawing/2014/main" id="{4D448D08-B9EF-41A3-9721-BA8EC98B53D0}"/>
              </a:ext>
            </a:extLst>
          </p:cNvPr>
          <p:cNvGraphicFramePr>
            <a:graphicFrameLocks noGrp="1"/>
          </p:cNvGraphicFramePr>
          <p:nvPr/>
        </p:nvGraphicFramePr>
        <p:xfrm>
          <a:off x="11838871" y="49180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32" name="표 31756">
            <a:extLst>
              <a:ext uri="{FF2B5EF4-FFF2-40B4-BE49-F238E27FC236}">
                <a16:creationId xmlns:a16="http://schemas.microsoft.com/office/drawing/2014/main" id="{7340D34C-A096-4E53-A5A6-DB9F76762BB3}"/>
              </a:ext>
            </a:extLst>
          </p:cNvPr>
          <p:cNvGraphicFramePr>
            <a:graphicFrameLocks noGrp="1"/>
          </p:cNvGraphicFramePr>
          <p:nvPr/>
        </p:nvGraphicFramePr>
        <p:xfrm>
          <a:off x="10104407" y="233659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420CC426-0C83-4924-BEE9-22ADF3B23CE5}"/>
              </a:ext>
            </a:extLst>
          </p:cNvPr>
          <p:cNvGraphicFramePr>
            <a:graphicFrameLocks noGrp="1"/>
          </p:cNvGraphicFramePr>
          <p:nvPr/>
        </p:nvGraphicFramePr>
        <p:xfrm>
          <a:off x="7962783" y="2061397"/>
          <a:ext cx="1518455" cy="1274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691">
                  <a:extLst>
                    <a:ext uri="{9D8B030D-6E8A-4147-A177-3AD203B41FA5}">
                      <a16:colId xmlns:a16="http://schemas.microsoft.com/office/drawing/2014/main" val="1026959820"/>
                    </a:ext>
                  </a:extLst>
                </a:gridCol>
                <a:gridCol w="303691">
                  <a:extLst>
                    <a:ext uri="{9D8B030D-6E8A-4147-A177-3AD203B41FA5}">
                      <a16:colId xmlns:a16="http://schemas.microsoft.com/office/drawing/2014/main" val="1989194433"/>
                    </a:ext>
                  </a:extLst>
                </a:gridCol>
                <a:gridCol w="303691">
                  <a:extLst>
                    <a:ext uri="{9D8B030D-6E8A-4147-A177-3AD203B41FA5}">
                      <a16:colId xmlns:a16="http://schemas.microsoft.com/office/drawing/2014/main" val="3045042643"/>
                    </a:ext>
                  </a:extLst>
                </a:gridCol>
                <a:gridCol w="303691">
                  <a:extLst>
                    <a:ext uri="{9D8B030D-6E8A-4147-A177-3AD203B41FA5}">
                      <a16:colId xmlns:a16="http://schemas.microsoft.com/office/drawing/2014/main" val="2706244315"/>
                    </a:ext>
                  </a:extLst>
                </a:gridCol>
                <a:gridCol w="303691">
                  <a:extLst>
                    <a:ext uri="{9D8B030D-6E8A-4147-A177-3AD203B41FA5}">
                      <a16:colId xmlns:a16="http://schemas.microsoft.com/office/drawing/2014/main" val="2542494837"/>
                    </a:ext>
                  </a:extLst>
                </a:gridCol>
              </a:tblGrid>
              <a:tr h="3186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827031"/>
                  </a:ext>
                </a:extLst>
              </a:tr>
              <a:tr h="3186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562301"/>
                  </a:ext>
                </a:extLst>
              </a:tr>
              <a:tr h="3186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979251"/>
                  </a:ext>
                </a:extLst>
              </a:tr>
              <a:tr h="3186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368581"/>
                  </a:ext>
                </a:extLst>
              </a:tr>
            </a:tbl>
          </a:graphicData>
        </a:graphic>
      </p:graphicFrame>
      <p:graphicFrame>
        <p:nvGraphicFramePr>
          <p:cNvPr id="40" name="표 31756">
            <a:extLst>
              <a:ext uri="{FF2B5EF4-FFF2-40B4-BE49-F238E27FC236}">
                <a16:creationId xmlns:a16="http://schemas.microsoft.com/office/drawing/2014/main" id="{18DC537F-4419-42A1-939D-A146BE5BD518}"/>
              </a:ext>
            </a:extLst>
          </p:cNvPr>
          <p:cNvGraphicFramePr>
            <a:graphicFrameLocks noGrp="1"/>
          </p:cNvGraphicFramePr>
          <p:nvPr/>
        </p:nvGraphicFramePr>
        <p:xfrm>
          <a:off x="4343047" y="199898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41" name="표 31756">
            <a:extLst>
              <a:ext uri="{FF2B5EF4-FFF2-40B4-BE49-F238E27FC236}">
                <a16:creationId xmlns:a16="http://schemas.microsoft.com/office/drawing/2014/main" id="{DB5E2AF8-E14A-4C6D-8A78-AA9F8410DD1C}"/>
              </a:ext>
            </a:extLst>
          </p:cNvPr>
          <p:cNvGraphicFramePr>
            <a:graphicFrameLocks noGrp="1"/>
          </p:cNvGraphicFramePr>
          <p:nvPr/>
        </p:nvGraphicFramePr>
        <p:xfrm>
          <a:off x="4740239" y="199898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42" name="표 31756">
            <a:extLst>
              <a:ext uri="{FF2B5EF4-FFF2-40B4-BE49-F238E27FC236}">
                <a16:creationId xmlns:a16="http://schemas.microsoft.com/office/drawing/2014/main" id="{1353265E-A72E-4353-84CC-86DA16FE17FC}"/>
              </a:ext>
            </a:extLst>
          </p:cNvPr>
          <p:cNvGraphicFramePr>
            <a:graphicFrameLocks noGrp="1"/>
          </p:cNvGraphicFramePr>
          <p:nvPr/>
        </p:nvGraphicFramePr>
        <p:xfrm>
          <a:off x="5137431" y="199898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43" name="표 31756">
            <a:extLst>
              <a:ext uri="{FF2B5EF4-FFF2-40B4-BE49-F238E27FC236}">
                <a16:creationId xmlns:a16="http://schemas.microsoft.com/office/drawing/2014/main" id="{12D665A5-38FC-4440-A0F9-C91E6549208C}"/>
              </a:ext>
            </a:extLst>
          </p:cNvPr>
          <p:cNvGraphicFramePr>
            <a:graphicFrameLocks noGrp="1"/>
          </p:cNvGraphicFramePr>
          <p:nvPr/>
        </p:nvGraphicFramePr>
        <p:xfrm>
          <a:off x="3958316" y="199898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sp>
        <p:nvSpPr>
          <p:cNvPr id="4" name="화살표: 아래로 구부러짐 3">
            <a:extLst>
              <a:ext uri="{FF2B5EF4-FFF2-40B4-BE49-F238E27FC236}">
                <a16:creationId xmlns:a16="http://schemas.microsoft.com/office/drawing/2014/main" id="{325AE4EE-1EFB-4969-B925-687EDFBA80D0}"/>
              </a:ext>
            </a:extLst>
          </p:cNvPr>
          <p:cNvSpPr/>
          <p:nvPr/>
        </p:nvSpPr>
        <p:spPr>
          <a:xfrm>
            <a:off x="4556146" y="977090"/>
            <a:ext cx="4429234" cy="934620"/>
          </a:xfrm>
          <a:prstGeom prst="curvedDownArrow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16C71A-50A2-4F1F-93BF-9373CD94E9F7}"/>
              </a:ext>
            </a:extLst>
          </p:cNvPr>
          <p:cNvSpPr txBox="1"/>
          <p:nvPr/>
        </p:nvSpPr>
        <p:spPr>
          <a:xfrm>
            <a:off x="6095999" y="6567191"/>
            <a:ext cx="60975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https://github.com/heartcored98/Standalone-DeepLearning/blob/master/Lec9/Lec9-A.pdf</a:t>
            </a:r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55DF28FF-F5BD-49E9-88C9-990BD84C54A8}"/>
              </a:ext>
            </a:extLst>
          </p:cNvPr>
          <p:cNvSpPr/>
          <p:nvPr/>
        </p:nvSpPr>
        <p:spPr>
          <a:xfrm>
            <a:off x="4767317" y="4863630"/>
            <a:ext cx="467156" cy="4528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2790E73A-670D-4647-ACF8-8B7A5B4D1401}"/>
              </a:ext>
            </a:extLst>
          </p:cNvPr>
          <p:cNvSpPr/>
          <p:nvPr/>
        </p:nvSpPr>
        <p:spPr>
          <a:xfrm>
            <a:off x="7779882" y="4863630"/>
            <a:ext cx="467156" cy="4528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표 2">
                <a:extLst>
                  <a:ext uri="{FF2B5EF4-FFF2-40B4-BE49-F238E27FC236}">
                    <a16:creationId xmlns:a16="http://schemas.microsoft.com/office/drawing/2014/main" id="{DD595BE8-77F4-497F-BE9D-DACABB81EAE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8514047"/>
                  </p:ext>
                </p:extLst>
              </p:nvPr>
            </p:nvGraphicFramePr>
            <p:xfrm>
              <a:off x="8247038" y="4219198"/>
              <a:ext cx="2509935" cy="220294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01987">
                      <a:extLst>
                        <a:ext uri="{9D8B030D-6E8A-4147-A177-3AD203B41FA5}">
                          <a16:colId xmlns:a16="http://schemas.microsoft.com/office/drawing/2014/main" val="3431624404"/>
                        </a:ext>
                      </a:extLst>
                    </a:gridCol>
                    <a:gridCol w="501987">
                      <a:extLst>
                        <a:ext uri="{9D8B030D-6E8A-4147-A177-3AD203B41FA5}">
                          <a16:colId xmlns:a16="http://schemas.microsoft.com/office/drawing/2014/main" val="2263312448"/>
                        </a:ext>
                      </a:extLst>
                    </a:gridCol>
                    <a:gridCol w="501987">
                      <a:extLst>
                        <a:ext uri="{9D8B030D-6E8A-4147-A177-3AD203B41FA5}">
                          <a16:colId xmlns:a16="http://schemas.microsoft.com/office/drawing/2014/main" val="1713483499"/>
                        </a:ext>
                      </a:extLst>
                    </a:gridCol>
                    <a:gridCol w="501987">
                      <a:extLst>
                        <a:ext uri="{9D8B030D-6E8A-4147-A177-3AD203B41FA5}">
                          <a16:colId xmlns:a16="http://schemas.microsoft.com/office/drawing/2014/main" val="1286731753"/>
                        </a:ext>
                      </a:extLst>
                    </a:gridCol>
                    <a:gridCol w="501987">
                      <a:extLst>
                        <a:ext uri="{9D8B030D-6E8A-4147-A177-3AD203B41FA5}">
                          <a16:colId xmlns:a16="http://schemas.microsoft.com/office/drawing/2014/main" val="487820442"/>
                        </a:ext>
                      </a:extLst>
                    </a:gridCol>
                  </a:tblGrid>
                  <a:tr h="363766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23620181"/>
                      </a:ext>
                    </a:extLst>
                  </a:tr>
                  <a:tr h="36376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2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2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200" i="1" dirty="0" smtClean="0">
                                        <a:latin typeface="Cambria Math" panose="02040503050406030204" pitchFamily="18" charset="0"/>
                                      </a:rPr>
                                      <m:t>√</m:t>
                                    </m:r>
                                    <m:r>
                                      <a:rPr lang="en-US" altLang="ko-KR" sz="1200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0</a:t>
                          </a:r>
                          <a:endParaRPr lang="ko-KR" altLang="en-US" sz="12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0</a:t>
                          </a:r>
                          <a:endParaRPr lang="ko-KR" altLang="en-US" sz="12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0</a:t>
                          </a:r>
                          <a:endParaRPr lang="ko-KR" altLang="en-US" sz="1200" dirty="0"/>
                        </a:p>
                      </a:txBody>
                      <a:tcPr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11527253"/>
                      </a:ext>
                    </a:extLst>
                  </a:tr>
                  <a:tr h="36376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0</a:t>
                          </a:r>
                          <a:endParaRPr lang="ko-KR" alt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200" b="0" i="1" noProof="0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200" b="0" i="1" noProof="0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200" b="0" i="1" noProof="0" dirty="0" smtClean="0">
                                        <a:latin typeface="Cambria Math" panose="02040503050406030204" pitchFamily="18" charset="0"/>
                                      </a:rPr>
                                      <m:t>√3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0</a:t>
                          </a:r>
                          <a:endParaRPr lang="ko-KR" altLang="en-US" sz="12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0</a:t>
                          </a:r>
                          <a:endParaRPr lang="ko-KR" altLang="en-US" sz="1200" dirty="0"/>
                        </a:p>
                      </a:txBody>
                      <a:tcPr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31406050"/>
                      </a:ext>
                    </a:extLst>
                  </a:tr>
                  <a:tr h="36376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0</a:t>
                          </a:r>
                          <a:endParaRPr lang="ko-KR" alt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0</a:t>
                          </a:r>
                          <a:endParaRPr lang="ko-KR" altLang="en-US" sz="12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200" b="0" i="1" noProof="0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200" b="0" i="1" noProof="0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200" b="0" i="1" noProof="0" dirty="0" smtClean="0">
                                        <a:latin typeface="Cambria Math" panose="02040503050406030204" pitchFamily="18" charset="0"/>
                                      </a:rPr>
                                      <m:t>√2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0</a:t>
                          </a:r>
                          <a:endParaRPr lang="ko-KR" altLang="en-US" sz="1200" dirty="0"/>
                        </a:p>
                      </a:txBody>
                      <a:tcPr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39723861"/>
                      </a:ext>
                    </a:extLst>
                  </a:tr>
                  <a:tr h="36376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0</a:t>
                          </a:r>
                          <a:endParaRPr lang="ko-KR" alt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0</a:t>
                          </a:r>
                          <a:endParaRPr lang="ko-KR" altLang="en-US" sz="12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0</a:t>
                          </a:r>
                          <a:endParaRPr lang="ko-KR" altLang="en-US" sz="12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200" b="0" i="1" noProof="0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200" b="0" i="1" noProof="0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200" b="0" i="1" noProof="0" dirty="0" smtClean="0">
                                        <a:latin typeface="Cambria Math" panose="02040503050406030204" pitchFamily="18" charset="0"/>
                                      </a:rPr>
                                      <m:t>√3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749693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표 2">
                <a:extLst>
                  <a:ext uri="{FF2B5EF4-FFF2-40B4-BE49-F238E27FC236}">
                    <a16:creationId xmlns:a16="http://schemas.microsoft.com/office/drawing/2014/main" id="{DD595BE8-77F4-497F-BE9D-DACABB81EAE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8514047"/>
                  </p:ext>
                </p:extLst>
              </p:nvPr>
            </p:nvGraphicFramePr>
            <p:xfrm>
              <a:off x="8247038" y="4219198"/>
              <a:ext cx="2509935" cy="220294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01987">
                      <a:extLst>
                        <a:ext uri="{9D8B030D-6E8A-4147-A177-3AD203B41FA5}">
                          <a16:colId xmlns:a16="http://schemas.microsoft.com/office/drawing/2014/main" val="3431624404"/>
                        </a:ext>
                      </a:extLst>
                    </a:gridCol>
                    <a:gridCol w="501987">
                      <a:extLst>
                        <a:ext uri="{9D8B030D-6E8A-4147-A177-3AD203B41FA5}">
                          <a16:colId xmlns:a16="http://schemas.microsoft.com/office/drawing/2014/main" val="2263312448"/>
                        </a:ext>
                      </a:extLst>
                    </a:gridCol>
                    <a:gridCol w="501987">
                      <a:extLst>
                        <a:ext uri="{9D8B030D-6E8A-4147-A177-3AD203B41FA5}">
                          <a16:colId xmlns:a16="http://schemas.microsoft.com/office/drawing/2014/main" val="1713483499"/>
                        </a:ext>
                      </a:extLst>
                    </a:gridCol>
                    <a:gridCol w="501987">
                      <a:extLst>
                        <a:ext uri="{9D8B030D-6E8A-4147-A177-3AD203B41FA5}">
                          <a16:colId xmlns:a16="http://schemas.microsoft.com/office/drawing/2014/main" val="1286731753"/>
                        </a:ext>
                      </a:extLst>
                    </a:gridCol>
                    <a:gridCol w="501987">
                      <a:extLst>
                        <a:ext uri="{9D8B030D-6E8A-4147-A177-3AD203B41FA5}">
                          <a16:colId xmlns:a16="http://schemas.microsoft.com/office/drawing/2014/main" val="48782044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23620181"/>
                      </a:ext>
                    </a:extLst>
                  </a:tr>
                  <a:tr h="45929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1220" t="-85526" r="-303659" b="-30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0</a:t>
                          </a:r>
                          <a:endParaRPr lang="ko-KR" altLang="en-US" sz="12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0</a:t>
                          </a:r>
                          <a:endParaRPr lang="ko-KR" altLang="en-US" sz="12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0</a:t>
                          </a:r>
                          <a:endParaRPr lang="ko-KR" altLang="en-US" sz="1200" dirty="0"/>
                        </a:p>
                      </a:txBody>
                      <a:tcPr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11527253"/>
                      </a:ext>
                    </a:extLst>
                  </a:tr>
                  <a:tr h="45929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0</a:t>
                          </a:r>
                          <a:endParaRPr lang="ko-KR" alt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8795" t="-188000" r="-200000" b="-2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0</a:t>
                          </a:r>
                          <a:endParaRPr lang="ko-KR" altLang="en-US" sz="12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0</a:t>
                          </a:r>
                          <a:endParaRPr lang="ko-KR" altLang="en-US" sz="1200" dirty="0"/>
                        </a:p>
                      </a:txBody>
                      <a:tcPr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31406050"/>
                      </a:ext>
                    </a:extLst>
                  </a:tr>
                  <a:tr h="45929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0</a:t>
                          </a:r>
                          <a:endParaRPr lang="ko-KR" alt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0</a:t>
                          </a:r>
                          <a:endParaRPr lang="ko-KR" altLang="en-US" sz="12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2439" t="-284211" r="-102439" b="-1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0</a:t>
                          </a:r>
                          <a:endParaRPr lang="ko-KR" altLang="en-US" sz="1200" dirty="0"/>
                        </a:p>
                      </a:txBody>
                      <a:tcPr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39723861"/>
                      </a:ext>
                    </a:extLst>
                  </a:tr>
                  <a:tr h="45929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0</a:t>
                          </a:r>
                          <a:endParaRPr lang="ko-KR" alt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0</a:t>
                          </a:r>
                          <a:endParaRPr lang="ko-KR" altLang="en-US" sz="12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0</a:t>
                          </a:r>
                          <a:endParaRPr lang="ko-KR" altLang="en-US" sz="12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7590" t="-389333" r="-1205" b="-5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496933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4671936-F997-4197-829E-90282ED7BDC1}"/>
              </a:ext>
            </a:extLst>
          </p:cNvPr>
          <p:cNvCxnSpPr>
            <a:cxnSpLocks/>
          </p:cNvCxnSpPr>
          <p:nvPr/>
        </p:nvCxnSpPr>
        <p:spPr>
          <a:xfrm>
            <a:off x="10369641" y="1555150"/>
            <a:ext cx="289088" cy="7814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표 2">
            <a:extLst>
              <a:ext uri="{FF2B5EF4-FFF2-40B4-BE49-F238E27FC236}">
                <a16:creationId xmlns:a16="http://schemas.microsoft.com/office/drawing/2014/main" id="{B10F8091-F319-4A75-B594-C12A96D238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467608"/>
              </p:ext>
            </p:extLst>
          </p:nvPr>
        </p:nvGraphicFramePr>
        <p:xfrm>
          <a:off x="5234473" y="4219198"/>
          <a:ext cx="2509935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987">
                  <a:extLst>
                    <a:ext uri="{9D8B030D-6E8A-4147-A177-3AD203B41FA5}">
                      <a16:colId xmlns:a16="http://schemas.microsoft.com/office/drawing/2014/main" val="3431624404"/>
                    </a:ext>
                  </a:extLst>
                </a:gridCol>
                <a:gridCol w="501987">
                  <a:extLst>
                    <a:ext uri="{9D8B030D-6E8A-4147-A177-3AD203B41FA5}">
                      <a16:colId xmlns:a16="http://schemas.microsoft.com/office/drawing/2014/main" val="2263312448"/>
                    </a:ext>
                  </a:extLst>
                </a:gridCol>
                <a:gridCol w="501987">
                  <a:extLst>
                    <a:ext uri="{9D8B030D-6E8A-4147-A177-3AD203B41FA5}">
                      <a16:colId xmlns:a16="http://schemas.microsoft.com/office/drawing/2014/main" val="1713483499"/>
                    </a:ext>
                  </a:extLst>
                </a:gridCol>
                <a:gridCol w="501987">
                  <a:extLst>
                    <a:ext uri="{9D8B030D-6E8A-4147-A177-3AD203B41FA5}">
                      <a16:colId xmlns:a16="http://schemas.microsoft.com/office/drawing/2014/main" val="1286731753"/>
                    </a:ext>
                  </a:extLst>
                </a:gridCol>
                <a:gridCol w="501987">
                  <a:extLst>
                    <a:ext uri="{9D8B030D-6E8A-4147-A177-3AD203B41FA5}">
                      <a16:colId xmlns:a16="http://schemas.microsoft.com/office/drawing/2014/main" val="487820442"/>
                    </a:ext>
                  </a:extLst>
                </a:gridCol>
              </a:tblGrid>
              <a:tr h="363766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3620181"/>
                  </a:ext>
                </a:extLst>
              </a:tr>
              <a:tr h="363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1527253"/>
                  </a:ext>
                </a:extLst>
              </a:tr>
              <a:tr h="363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1406050"/>
                  </a:ext>
                </a:extLst>
              </a:tr>
              <a:tr h="363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9723861"/>
                  </a:ext>
                </a:extLst>
              </a:tr>
              <a:tr h="363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4969335"/>
                  </a:ext>
                </a:extLst>
              </a:tr>
            </a:tbl>
          </a:graphicData>
        </a:graphic>
      </p:graphicFrame>
      <p:graphicFrame>
        <p:nvGraphicFramePr>
          <p:cNvPr id="45" name="표 2">
            <a:extLst>
              <a:ext uri="{FF2B5EF4-FFF2-40B4-BE49-F238E27FC236}">
                <a16:creationId xmlns:a16="http://schemas.microsoft.com/office/drawing/2014/main" id="{5F7CC05E-C168-44C2-9112-5AC151A32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266972"/>
              </p:ext>
            </p:extLst>
          </p:nvPr>
        </p:nvGraphicFramePr>
        <p:xfrm>
          <a:off x="1754959" y="4219198"/>
          <a:ext cx="298528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7056">
                  <a:extLst>
                    <a:ext uri="{9D8B030D-6E8A-4147-A177-3AD203B41FA5}">
                      <a16:colId xmlns:a16="http://schemas.microsoft.com/office/drawing/2014/main" val="3431624404"/>
                    </a:ext>
                  </a:extLst>
                </a:gridCol>
                <a:gridCol w="597056">
                  <a:extLst>
                    <a:ext uri="{9D8B030D-6E8A-4147-A177-3AD203B41FA5}">
                      <a16:colId xmlns:a16="http://schemas.microsoft.com/office/drawing/2014/main" val="2263312448"/>
                    </a:ext>
                  </a:extLst>
                </a:gridCol>
                <a:gridCol w="597056">
                  <a:extLst>
                    <a:ext uri="{9D8B030D-6E8A-4147-A177-3AD203B41FA5}">
                      <a16:colId xmlns:a16="http://schemas.microsoft.com/office/drawing/2014/main" val="1713483499"/>
                    </a:ext>
                  </a:extLst>
                </a:gridCol>
                <a:gridCol w="597056">
                  <a:extLst>
                    <a:ext uri="{9D8B030D-6E8A-4147-A177-3AD203B41FA5}">
                      <a16:colId xmlns:a16="http://schemas.microsoft.com/office/drawing/2014/main" val="1286731753"/>
                    </a:ext>
                  </a:extLst>
                </a:gridCol>
                <a:gridCol w="597056">
                  <a:extLst>
                    <a:ext uri="{9D8B030D-6E8A-4147-A177-3AD203B41FA5}">
                      <a16:colId xmlns:a16="http://schemas.microsoft.com/office/drawing/2014/main" val="487820442"/>
                    </a:ext>
                  </a:extLst>
                </a:gridCol>
              </a:tblGrid>
              <a:tr h="363766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3620181"/>
                  </a:ext>
                </a:extLst>
              </a:tr>
              <a:tr h="363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1527253"/>
                  </a:ext>
                </a:extLst>
              </a:tr>
              <a:tr h="363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1406050"/>
                  </a:ext>
                </a:extLst>
              </a:tr>
              <a:tr h="363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9723861"/>
                  </a:ext>
                </a:extLst>
              </a:tr>
              <a:tr h="363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4969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43727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BD82F4B2-3333-481B-B5CF-9E057874C44B}"/>
              </a:ext>
            </a:extLst>
          </p:cNvPr>
          <p:cNvSpPr/>
          <p:nvPr/>
        </p:nvSpPr>
        <p:spPr>
          <a:xfrm rot="1527633">
            <a:off x="10936471" y="1912121"/>
            <a:ext cx="511518" cy="25301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454598" y="297932"/>
            <a:ext cx="388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Graph Convolution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텍스트 상자 9">
                <a:extLst>
                  <a:ext uri="{FF2B5EF4-FFF2-40B4-BE49-F238E27FC236}">
                    <a16:creationId xmlns:a16="http://schemas.microsoft.com/office/drawing/2014/main" id="{AA242D08-A21E-4F6F-BC2F-2E5FECCC2AA6}"/>
                  </a:ext>
                </a:extLst>
              </p:cNvPr>
              <p:cNvSpPr txBox="1"/>
              <p:nvPr/>
            </p:nvSpPr>
            <p:spPr>
              <a:xfrm>
                <a:off x="1143000" y="1641617"/>
                <a:ext cx="10099766" cy="51702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Data</a:t>
                </a:r>
              </a:p>
              <a:p>
                <a:pPr marL="914400" lvl="1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Node Feature			Feature Matrix X</a:t>
                </a:r>
              </a:p>
              <a:p>
                <a:pPr marL="914400" lvl="1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latin typeface="Noto Sans CJK KR DemiLight" charset="-127"/>
                  <a:ea typeface="Noto Sans CJK KR DemiLight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914400" lvl="1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Adjacency Matrix A	        A~ = A + I		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𝑫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 ̃</m:t>
                        </m:r>
                      </m:e>
                      <m:sup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f>
                          <m:fPr>
                            <m:ctrlP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𝟏</m:t>
                            </m:r>
                          </m:num>
                          <m:den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</m:den>
                        </m:f>
                      </m:sup>
                    </m:sSup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𝑨</m:t>
                    </m:r>
                    <m:sSup>
                      <m:sSupPr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𝑫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 ̃</m:t>
                        </m:r>
                      </m:e>
                      <m:sup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f>
                          <m:fPr>
                            <m:ctrlP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𝟏</m:t>
                            </m:r>
                          </m:num>
                          <m:den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</m:den>
                        </m:f>
                      </m:sup>
                    </m:sSup>
                  </m:oMath>
                </a14:m>
                <a:endParaRPr kumimoji="1" lang="en-US" altLang="ko-KR" sz="2000" b="1" dirty="0">
                  <a:latin typeface="Noto Sans CJK KR DemiLight" charset="-127"/>
                  <a:ea typeface="Noto Sans CJK KR DemiLight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914400" lvl="1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latin typeface="Noto Sans CJK KR DemiLight" charset="-127"/>
                  <a:ea typeface="Noto Sans CJK KR DemiLight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914400" lvl="1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latin typeface="Noto Sans CJK KR DemiLight" charset="-127"/>
                  <a:ea typeface="Noto Sans CJK KR DemiLight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914400" lvl="1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latin typeface="Noto Sans CJK KR DemiLight" charset="-127"/>
                  <a:ea typeface="Noto Sans CJK KR DemiLight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914400" lvl="1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latin typeface="Noto Sans CJK KR DemiLight" charset="-127"/>
                  <a:ea typeface="Noto Sans CJK KR DemiLight" charset="-127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2" name="텍스트 상자 9">
                <a:extLst>
                  <a:ext uri="{FF2B5EF4-FFF2-40B4-BE49-F238E27FC236}">
                    <a16:creationId xmlns:a16="http://schemas.microsoft.com/office/drawing/2014/main" id="{AA242D08-A21E-4F6F-BC2F-2E5FECCC2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641617"/>
                <a:ext cx="10099766" cy="5170262"/>
              </a:xfrm>
              <a:prstGeom prst="rect">
                <a:avLst/>
              </a:prstGeom>
              <a:blipFill>
                <a:blip r:embed="rId2"/>
                <a:stretch>
                  <a:fillRect l="-5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타원 20">
            <a:extLst>
              <a:ext uri="{FF2B5EF4-FFF2-40B4-BE49-F238E27FC236}">
                <a16:creationId xmlns:a16="http://schemas.microsoft.com/office/drawing/2014/main" id="{D5477605-DC6C-422E-9427-A8794A4CDF35}"/>
              </a:ext>
            </a:extLst>
          </p:cNvPr>
          <p:cNvSpPr/>
          <p:nvPr/>
        </p:nvSpPr>
        <p:spPr>
          <a:xfrm>
            <a:off x="10557068" y="2336591"/>
            <a:ext cx="360000" cy="360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F6963BB-7822-4C3C-BFFB-6FBBA7BB6D8F}"/>
              </a:ext>
            </a:extLst>
          </p:cNvPr>
          <p:cNvSpPr/>
          <p:nvPr/>
        </p:nvSpPr>
        <p:spPr>
          <a:xfrm>
            <a:off x="10189641" y="1195150"/>
            <a:ext cx="360000" cy="360000"/>
          </a:xfrm>
          <a:prstGeom prst="ellipse">
            <a:avLst/>
          </a:prstGeom>
          <a:solidFill>
            <a:srgbClr val="FFD1D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525E73E-4754-4242-BA82-B66D831A24A0}"/>
              </a:ext>
            </a:extLst>
          </p:cNvPr>
          <p:cNvSpPr/>
          <p:nvPr/>
        </p:nvSpPr>
        <p:spPr>
          <a:xfrm>
            <a:off x="11376528" y="1264400"/>
            <a:ext cx="360000" cy="360000"/>
          </a:xfrm>
          <a:prstGeom prst="ellipse">
            <a:avLst/>
          </a:prstGeom>
          <a:solidFill>
            <a:srgbClr val="E5FFF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3DD0CCB-0AE5-4763-A24B-350FD29C1931}"/>
              </a:ext>
            </a:extLst>
          </p:cNvPr>
          <p:cNvCxnSpPr>
            <a:cxnSpLocks/>
            <a:stCxn id="22" idx="5"/>
            <a:endCxn id="26" idx="1"/>
          </p:cNvCxnSpPr>
          <p:nvPr/>
        </p:nvCxnSpPr>
        <p:spPr>
          <a:xfrm>
            <a:off x="10496920" y="1502429"/>
            <a:ext cx="216154" cy="2516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B130926C-7DBB-4DEE-A68F-CB1071A72939}"/>
              </a:ext>
            </a:extLst>
          </p:cNvPr>
          <p:cNvSpPr/>
          <p:nvPr/>
        </p:nvSpPr>
        <p:spPr>
          <a:xfrm>
            <a:off x="10660353" y="1701397"/>
            <a:ext cx="360000" cy="360000"/>
          </a:xfrm>
          <a:prstGeom prst="ellipse">
            <a:avLst/>
          </a:prstGeom>
          <a:solidFill>
            <a:srgbClr val="C9F1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3679B7C-523D-41B4-8B25-2484C445475E}"/>
              </a:ext>
            </a:extLst>
          </p:cNvPr>
          <p:cNvCxnSpPr>
            <a:cxnSpLocks/>
            <a:stCxn id="26" idx="7"/>
            <a:endCxn id="23" idx="3"/>
          </p:cNvCxnSpPr>
          <p:nvPr/>
        </p:nvCxnSpPr>
        <p:spPr>
          <a:xfrm flipV="1">
            <a:off x="10967632" y="1571679"/>
            <a:ext cx="461617" cy="182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F0BA834-86B6-4557-9FF4-E7AE57342C36}"/>
              </a:ext>
            </a:extLst>
          </p:cNvPr>
          <p:cNvCxnSpPr>
            <a:cxnSpLocks/>
            <a:stCxn id="26" idx="4"/>
            <a:endCxn id="21" idx="0"/>
          </p:cNvCxnSpPr>
          <p:nvPr/>
        </p:nvCxnSpPr>
        <p:spPr>
          <a:xfrm flipH="1">
            <a:off x="10737068" y="2061397"/>
            <a:ext cx="103285" cy="2751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31756">
            <a:extLst>
              <a:ext uri="{FF2B5EF4-FFF2-40B4-BE49-F238E27FC236}">
                <a16:creationId xmlns:a16="http://schemas.microsoft.com/office/drawing/2014/main" id="{334CDEB3-6A22-4FDF-B3CB-266220034045}"/>
              </a:ext>
            </a:extLst>
          </p:cNvPr>
          <p:cNvGraphicFramePr>
            <a:graphicFrameLocks noGrp="1"/>
          </p:cNvGraphicFramePr>
          <p:nvPr/>
        </p:nvGraphicFramePr>
        <p:xfrm>
          <a:off x="10822206" y="202227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30" name="표 31756">
            <a:extLst>
              <a:ext uri="{FF2B5EF4-FFF2-40B4-BE49-F238E27FC236}">
                <a16:creationId xmlns:a16="http://schemas.microsoft.com/office/drawing/2014/main" id="{7010E34B-0D98-4A4A-83F3-E9E0979C3AED}"/>
              </a:ext>
            </a:extLst>
          </p:cNvPr>
          <p:cNvGraphicFramePr>
            <a:graphicFrameLocks noGrp="1"/>
          </p:cNvGraphicFramePr>
          <p:nvPr/>
        </p:nvGraphicFramePr>
        <p:xfrm>
          <a:off x="9805168" y="172269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31" name="표 31756">
            <a:extLst>
              <a:ext uri="{FF2B5EF4-FFF2-40B4-BE49-F238E27FC236}">
                <a16:creationId xmlns:a16="http://schemas.microsoft.com/office/drawing/2014/main" id="{4D448D08-B9EF-41A3-9721-BA8EC98B53D0}"/>
              </a:ext>
            </a:extLst>
          </p:cNvPr>
          <p:cNvGraphicFramePr>
            <a:graphicFrameLocks noGrp="1"/>
          </p:cNvGraphicFramePr>
          <p:nvPr/>
        </p:nvGraphicFramePr>
        <p:xfrm>
          <a:off x="11838871" y="49180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32" name="표 31756">
            <a:extLst>
              <a:ext uri="{FF2B5EF4-FFF2-40B4-BE49-F238E27FC236}">
                <a16:creationId xmlns:a16="http://schemas.microsoft.com/office/drawing/2014/main" id="{7340D34C-A096-4E53-A5A6-DB9F76762BB3}"/>
              </a:ext>
            </a:extLst>
          </p:cNvPr>
          <p:cNvGraphicFramePr>
            <a:graphicFrameLocks noGrp="1"/>
          </p:cNvGraphicFramePr>
          <p:nvPr/>
        </p:nvGraphicFramePr>
        <p:xfrm>
          <a:off x="10104407" y="233659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420CC426-0C83-4924-BEE9-22ADF3B23CE5}"/>
              </a:ext>
            </a:extLst>
          </p:cNvPr>
          <p:cNvGraphicFramePr>
            <a:graphicFrameLocks noGrp="1"/>
          </p:cNvGraphicFramePr>
          <p:nvPr/>
        </p:nvGraphicFramePr>
        <p:xfrm>
          <a:off x="7962783" y="2061397"/>
          <a:ext cx="1518455" cy="1274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691">
                  <a:extLst>
                    <a:ext uri="{9D8B030D-6E8A-4147-A177-3AD203B41FA5}">
                      <a16:colId xmlns:a16="http://schemas.microsoft.com/office/drawing/2014/main" val="1026959820"/>
                    </a:ext>
                  </a:extLst>
                </a:gridCol>
                <a:gridCol w="303691">
                  <a:extLst>
                    <a:ext uri="{9D8B030D-6E8A-4147-A177-3AD203B41FA5}">
                      <a16:colId xmlns:a16="http://schemas.microsoft.com/office/drawing/2014/main" val="1989194433"/>
                    </a:ext>
                  </a:extLst>
                </a:gridCol>
                <a:gridCol w="303691">
                  <a:extLst>
                    <a:ext uri="{9D8B030D-6E8A-4147-A177-3AD203B41FA5}">
                      <a16:colId xmlns:a16="http://schemas.microsoft.com/office/drawing/2014/main" val="3045042643"/>
                    </a:ext>
                  </a:extLst>
                </a:gridCol>
                <a:gridCol w="303691">
                  <a:extLst>
                    <a:ext uri="{9D8B030D-6E8A-4147-A177-3AD203B41FA5}">
                      <a16:colId xmlns:a16="http://schemas.microsoft.com/office/drawing/2014/main" val="2706244315"/>
                    </a:ext>
                  </a:extLst>
                </a:gridCol>
                <a:gridCol w="303691">
                  <a:extLst>
                    <a:ext uri="{9D8B030D-6E8A-4147-A177-3AD203B41FA5}">
                      <a16:colId xmlns:a16="http://schemas.microsoft.com/office/drawing/2014/main" val="2542494837"/>
                    </a:ext>
                  </a:extLst>
                </a:gridCol>
              </a:tblGrid>
              <a:tr h="3186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827031"/>
                  </a:ext>
                </a:extLst>
              </a:tr>
              <a:tr h="3186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562301"/>
                  </a:ext>
                </a:extLst>
              </a:tr>
              <a:tr h="3186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979251"/>
                  </a:ext>
                </a:extLst>
              </a:tr>
              <a:tr h="3186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368581"/>
                  </a:ext>
                </a:extLst>
              </a:tr>
            </a:tbl>
          </a:graphicData>
        </a:graphic>
      </p:graphicFrame>
      <p:graphicFrame>
        <p:nvGraphicFramePr>
          <p:cNvPr id="40" name="표 31756">
            <a:extLst>
              <a:ext uri="{FF2B5EF4-FFF2-40B4-BE49-F238E27FC236}">
                <a16:creationId xmlns:a16="http://schemas.microsoft.com/office/drawing/2014/main" id="{18DC537F-4419-42A1-939D-A146BE5BD518}"/>
              </a:ext>
            </a:extLst>
          </p:cNvPr>
          <p:cNvGraphicFramePr>
            <a:graphicFrameLocks noGrp="1"/>
          </p:cNvGraphicFramePr>
          <p:nvPr/>
        </p:nvGraphicFramePr>
        <p:xfrm>
          <a:off x="4343047" y="199898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41" name="표 31756">
            <a:extLst>
              <a:ext uri="{FF2B5EF4-FFF2-40B4-BE49-F238E27FC236}">
                <a16:creationId xmlns:a16="http://schemas.microsoft.com/office/drawing/2014/main" id="{DB5E2AF8-E14A-4C6D-8A78-AA9F8410DD1C}"/>
              </a:ext>
            </a:extLst>
          </p:cNvPr>
          <p:cNvGraphicFramePr>
            <a:graphicFrameLocks noGrp="1"/>
          </p:cNvGraphicFramePr>
          <p:nvPr/>
        </p:nvGraphicFramePr>
        <p:xfrm>
          <a:off x="4740239" y="199898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42" name="표 31756">
            <a:extLst>
              <a:ext uri="{FF2B5EF4-FFF2-40B4-BE49-F238E27FC236}">
                <a16:creationId xmlns:a16="http://schemas.microsoft.com/office/drawing/2014/main" id="{1353265E-A72E-4353-84CC-86DA16FE17FC}"/>
              </a:ext>
            </a:extLst>
          </p:cNvPr>
          <p:cNvGraphicFramePr>
            <a:graphicFrameLocks noGrp="1"/>
          </p:cNvGraphicFramePr>
          <p:nvPr/>
        </p:nvGraphicFramePr>
        <p:xfrm>
          <a:off x="5137431" y="199898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43" name="표 31756">
            <a:extLst>
              <a:ext uri="{FF2B5EF4-FFF2-40B4-BE49-F238E27FC236}">
                <a16:creationId xmlns:a16="http://schemas.microsoft.com/office/drawing/2014/main" id="{12D665A5-38FC-4440-A0F9-C91E6549208C}"/>
              </a:ext>
            </a:extLst>
          </p:cNvPr>
          <p:cNvGraphicFramePr>
            <a:graphicFrameLocks noGrp="1"/>
          </p:cNvGraphicFramePr>
          <p:nvPr/>
        </p:nvGraphicFramePr>
        <p:xfrm>
          <a:off x="3958316" y="199898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sp>
        <p:nvSpPr>
          <p:cNvPr id="4" name="화살표: 아래로 구부러짐 3">
            <a:extLst>
              <a:ext uri="{FF2B5EF4-FFF2-40B4-BE49-F238E27FC236}">
                <a16:creationId xmlns:a16="http://schemas.microsoft.com/office/drawing/2014/main" id="{325AE4EE-1EFB-4969-B925-687EDFBA80D0}"/>
              </a:ext>
            </a:extLst>
          </p:cNvPr>
          <p:cNvSpPr/>
          <p:nvPr/>
        </p:nvSpPr>
        <p:spPr>
          <a:xfrm>
            <a:off x="4556146" y="977090"/>
            <a:ext cx="4429234" cy="934620"/>
          </a:xfrm>
          <a:prstGeom prst="curvedDownArrow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16C71A-50A2-4F1F-93BF-9373CD94E9F7}"/>
              </a:ext>
            </a:extLst>
          </p:cNvPr>
          <p:cNvSpPr txBox="1"/>
          <p:nvPr/>
        </p:nvSpPr>
        <p:spPr>
          <a:xfrm>
            <a:off x="6095999" y="6567191"/>
            <a:ext cx="60975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https://github.com/heartcored98/Standalone-DeepLearning/blob/master/Lec9/Lec9-A.pdf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8D3889A2-32E7-43D4-AC53-E3DF504CE4BA}"/>
              </a:ext>
            </a:extLst>
          </p:cNvPr>
          <p:cNvSpPr/>
          <p:nvPr/>
        </p:nvSpPr>
        <p:spPr>
          <a:xfrm>
            <a:off x="4767317" y="4907175"/>
            <a:ext cx="467156" cy="4528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4" name="표 2">
            <a:extLst>
              <a:ext uri="{FF2B5EF4-FFF2-40B4-BE49-F238E27FC236}">
                <a16:creationId xmlns:a16="http://schemas.microsoft.com/office/drawing/2014/main" id="{43682148-6960-4735-9822-B55196ECF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397176"/>
              </p:ext>
            </p:extLst>
          </p:nvPr>
        </p:nvGraphicFramePr>
        <p:xfrm>
          <a:off x="5234473" y="4219198"/>
          <a:ext cx="2509935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987">
                  <a:extLst>
                    <a:ext uri="{9D8B030D-6E8A-4147-A177-3AD203B41FA5}">
                      <a16:colId xmlns:a16="http://schemas.microsoft.com/office/drawing/2014/main" val="3431624404"/>
                    </a:ext>
                  </a:extLst>
                </a:gridCol>
                <a:gridCol w="501987">
                  <a:extLst>
                    <a:ext uri="{9D8B030D-6E8A-4147-A177-3AD203B41FA5}">
                      <a16:colId xmlns:a16="http://schemas.microsoft.com/office/drawing/2014/main" val="2263312448"/>
                    </a:ext>
                  </a:extLst>
                </a:gridCol>
                <a:gridCol w="501987">
                  <a:extLst>
                    <a:ext uri="{9D8B030D-6E8A-4147-A177-3AD203B41FA5}">
                      <a16:colId xmlns:a16="http://schemas.microsoft.com/office/drawing/2014/main" val="1713483499"/>
                    </a:ext>
                  </a:extLst>
                </a:gridCol>
                <a:gridCol w="501987">
                  <a:extLst>
                    <a:ext uri="{9D8B030D-6E8A-4147-A177-3AD203B41FA5}">
                      <a16:colId xmlns:a16="http://schemas.microsoft.com/office/drawing/2014/main" val="1286731753"/>
                    </a:ext>
                  </a:extLst>
                </a:gridCol>
                <a:gridCol w="501987">
                  <a:extLst>
                    <a:ext uri="{9D8B030D-6E8A-4147-A177-3AD203B41FA5}">
                      <a16:colId xmlns:a16="http://schemas.microsoft.com/office/drawing/2014/main" val="487820442"/>
                    </a:ext>
                  </a:extLst>
                </a:gridCol>
              </a:tblGrid>
              <a:tr h="363766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3620181"/>
                  </a:ext>
                </a:extLst>
              </a:tr>
              <a:tr h="363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1527253"/>
                  </a:ext>
                </a:extLst>
              </a:tr>
              <a:tr h="363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1406050"/>
                  </a:ext>
                </a:extLst>
              </a:tr>
              <a:tr h="363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9723861"/>
                  </a:ext>
                </a:extLst>
              </a:tr>
              <a:tr h="363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4969335"/>
                  </a:ext>
                </a:extLst>
              </a:tr>
            </a:tbl>
          </a:graphicData>
        </a:graphic>
      </p:graphicFrame>
      <p:graphicFrame>
        <p:nvGraphicFramePr>
          <p:cNvPr id="36" name="표 2">
            <a:extLst>
              <a:ext uri="{FF2B5EF4-FFF2-40B4-BE49-F238E27FC236}">
                <a16:creationId xmlns:a16="http://schemas.microsoft.com/office/drawing/2014/main" id="{05EFEE47-4141-42B7-8C80-227A409669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27543"/>
              </p:ext>
            </p:extLst>
          </p:nvPr>
        </p:nvGraphicFramePr>
        <p:xfrm>
          <a:off x="1754959" y="4219198"/>
          <a:ext cx="298528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7056">
                  <a:extLst>
                    <a:ext uri="{9D8B030D-6E8A-4147-A177-3AD203B41FA5}">
                      <a16:colId xmlns:a16="http://schemas.microsoft.com/office/drawing/2014/main" val="3431624404"/>
                    </a:ext>
                  </a:extLst>
                </a:gridCol>
                <a:gridCol w="597056">
                  <a:extLst>
                    <a:ext uri="{9D8B030D-6E8A-4147-A177-3AD203B41FA5}">
                      <a16:colId xmlns:a16="http://schemas.microsoft.com/office/drawing/2014/main" val="2263312448"/>
                    </a:ext>
                  </a:extLst>
                </a:gridCol>
                <a:gridCol w="597056">
                  <a:extLst>
                    <a:ext uri="{9D8B030D-6E8A-4147-A177-3AD203B41FA5}">
                      <a16:colId xmlns:a16="http://schemas.microsoft.com/office/drawing/2014/main" val="1713483499"/>
                    </a:ext>
                  </a:extLst>
                </a:gridCol>
                <a:gridCol w="597056">
                  <a:extLst>
                    <a:ext uri="{9D8B030D-6E8A-4147-A177-3AD203B41FA5}">
                      <a16:colId xmlns:a16="http://schemas.microsoft.com/office/drawing/2014/main" val="1286731753"/>
                    </a:ext>
                  </a:extLst>
                </a:gridCol>
                <a:gridCol w="597056">
                  <a:extLst>
                    <a:ext uri="{9D8B030D-6E8A-4147-A177-3AD203B41FA5}">
                      <a16:colId xmlns:a16="http://schemas.microsoft.com/office/drawing/2014/main" val="487820442"/>
                    </a:ext>
                  </a:extLst>
                </a:gridCol>
              </a:tblGrid>
              <a:tr h="363766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3620181"/>
                  </a:ext>
                </a:extLst>
              </a:tr>
              <a:tr h="363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1527253"/>
                  </a:ext>
                </a:extLst>
              </a:tr>
              <a:tr h="363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1406050"/>
                  </a:ext>
                </a:extLst>
              </a:tr>
              <a:tr h="363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9723861"/>
                  </a:ext>
                </a:extLst>
              </a:tr>
              <a:tr h="363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4969335"/>
                  </a:ext>
                </a:extLst>
              </a:tr>
            </a:tbl>
          </a:graphicData>
        </a:graphic>
      </p:graphicFrame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D146A49-FFF4-4E7D-901C-2F04D4B48516}"/>
              </a:ext>
            </a:extLst>
          </p:cNvPr>
          <p:cNvCxnSpPr>
            <a:cxnSpLocks/>
          </p:cNvCxnSpPr>
          <p:nvPr/>
        </p:nvCxnSpPr>
        <p:spPr>
          <a:xfrm>
            <a:off x="10369641" y="1555150"/>
            <a:ext cx="289088" cy="7814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146DFEB7-70ED-47BA-9480-CD4A52DF58AE}"/>
              </a:ext>
            </a:extLst>
          </p:cNvPr>
          <p:cNvSpPr/>
          <p:nvPr/>
        </p:nvSpPr>
        <p:spPr>
          <a:xfrm>
            <a:off x="7771486" y="4887440"/>
            <a:ext cx="467156" cy="4528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표 2">
                <a:extLst>
                  <a:ext uri="{FF2B5EF4-FFF2-40B4-BE49-F238E27FC236}">
                    <a16:creationId xmlns:a16="http://schemas.microsoft.com/office/drawing/2014/main" id="{2838ADEC-E213-475F-ADEB-1120D5E543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3396105"/>
                  </p:ext>
                </p:extLst>
              </p:nvPr>
            </p:nvGraphicFramePr>
            <p:xfrm>
              <a:off x="8238642" y="4199463"/>
              <a:ext cx="2509935" cy="220294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01987">
                      <a:extLst>
                        <a:ext uri="{9D8B030D-6E8A-4147-A177-3AD203B41FA5}">
                          <a16:colId xmlns:a16="http://schemas.microsoft.com/office/drawing/2014/main" val="3431624404"/>
                        </a:ext>
                      </a:extLst>
                    </a:gridCol>
                    <a:gridCol w="501987">
                      <a:extLst>
                        <a:ext uri="{9D8B030D-6E8A-4147-A177-3AD203B41FA5}">
                          <a16:colId xmlns:a16="http://schemas.microsoft.com/office/drawing/2014/main" val="2263312448"/>
                        </a:ext>
                      </a:extLst>
                    </a:gridCol>
                    <a:gridCol w="501987">
                      <a:extLst>
                        <a:ext uri="{9D8B030D-6E8A-4147-A177-3AD203B41FA5}">
                          <a16:colId xmlns:a16="http://schemas.microsoft.com/office/drawing/2014/main" val="1713483499"/>
                        </a:ext>
                      </a:extLst>
                    </a:gridCol>
                    <a:gridCol w="501987">
                      <a:extLst>
                        <a:ext uri="{9D8B030D-6E8A-4147-A177-3AD203B41FA5}">
                          <a16:colId xmlns:a16="http://schemas.microsoft.com/office/drawing/2014/main" val="1286731753"/>
                        </a:ext>
                      </a:extLst>
                    </a:gridCol>
                    <a:gridCol w="501987">
                      <a:extLst>
                        <a:ext uri="{9D8B030D-6E8A-4147-A177-3AD203B41FA5}">
                          <a16:colId xmlns:a16="http://schemas.microsoft.com/office/drawing/2014/main" val="487820442"/>
                        </a:ext>
                      </a:extLst>
                    </a:gridCol>
                  </a:tblGrid>
                  <a:tr h="363766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23620181"/>
                      </a:ext>
                    </a:extLst>
                  </a:tr>
                  <a:tr h="36376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√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√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√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11527253"/>
                      </a:ext>
                    </a:extLst>
                  </a:tr>
                  <a:tr h="36376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√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31406050"/>
                      </a:ext>
                    </a:extLst>
                  </a:tr>
                  <a:tr h="36376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√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39723861"/>
                      </a:ext>
                    </a:extLst>
                  </a:tr>
                  <a:tr h="36376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√</m:t>
                                    </m:r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749693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표 2">
                <a:extLst>
                  <a:ext uri="{FF2B5EF4-FFF2-40B4-BE49-F238E27FC236}">
                    <a16:creationId xmlns:a16="http://schemas.microsoft.com/office/drawing/2014/main" id="{2838ADEC-E213-475F-ADEB-1120D5E543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3396105"/>
                  </p:ext>
                </p:extLst>
              </p:nvPr>
            </p:nvGraphicFramePr>
            <p:xfrm>
              <a:off x="8238642" y="4199463"/>
              <a:ext cx="2509935" cy="220294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01987">
                      <a:extLst>
                        <a:ext uri="{9D8B030D-6E8A-4147-A177-3AD203B41FA5}">
                          <a16:colId xmlns:a16="http://schemas.microsoft.com/office/drawing/2014/main" val="3431624404"/>
                        </a:ext>
                      </a:extLst>
                    </a:gridCol>
                    <a:gridCol w="501987">
                      <a:extLst>
                        <a:ext uri="{9D8B030D-6E8A-4147-A177-3AD203B41FA5}">
                          <a16:colId xmlns:a16="http://schemas.microsoft.com/office/drawing/2014/main" val="2263312448"/>
                        </a:ext>
                      </a:extLst>
                    </a:gridCol>
                    <a:gridCol w="501987">
                      <a:extLst>
                        <a:ext uri="{9D8B030D-6E8A-4147-A177-3AD203B41FA5}">
                          <a16:colId xmlns:a16="http://schemas.microsoft.com/office/drawing/2014/main" val="1713483499"/>
                        </a:ext>
                      </a:extLst>
                    </a:gridCol>
                    <a:gridCol w="501987">
                      <a:extLst>
                        <a:ext uri="{9D8B030D-6E8A-4147-A177-3AD203B41FA5}">
                          <a16:colId xmlns:a16="http://schemas.microsoft.com/office/drawing/2014/main" val="1286731753"/>
                        </a:ext>
                      </a:extLst>
                    </a:gridCol>
                    <a:gridCol w="501987">
                      <a:extLst>
                        <a:ext uri="{9D8B030D-6E8A-4147-A177-3AD203B41FA5}">
                          <a16:colId xmlns:a16="http://schemas.microsoft.com/office/drawing/2014/main" val="48782044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23620181"/>
                      </a:ext>
                    </a:extLst>
                  </a:tr>
                  <a:tr h="45929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1220" t="-85526" r="-303659" b="-3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8795" t="-85526" r="-200000" b="-3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2439" t="-85526" r="-102439" b="-3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7590" t="-85526" r="-1205" b="-3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1527253"/>
                      </a:ext>
                    </a:extLst>
                  </a:tr>
                  <a:tr h="45929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1220" t="-185526" r="-303659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8795" t="-185526" r="-200000" b="-2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7590" t="-185526" r="-1205" b="-2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1406050"/>
                      </a:ext>
                    </a:extLst>
                  </a:tr>
                  <a:tr h="45929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1220" t="-289333" r="-303659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2439" t="-289333" r="-102439" b="-1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39723861"/>
                      </a:ext>
                    </a:extLst>
                  </a:tr>
                  <a:tr h="45929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4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1220" t="-384211" r="-303659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8795" t="-384211" r="-200000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7590" t="-384211" r="-1205" b="-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496933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224253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4" name="텍스트 상자 9">
                <a:extLst>
                  <a:ext uri="{FF2B5EF4-FFF2-40B4-BE49-F238E27FC236}">
                    <a16:creationId xmlns:a16="http://schemas.microsoft.com/office/drawing/2014/main" id="{66F97F67-CC67-4740-AC5C-59E2A822146F}"/>
                  </a:ext>
                </a:extLst>
              </p:cNvPr>
              <p:cNvSpPr txBox="1"/>
              <p:nvPr/>
            </p:nvSpPr>
            <p:spPr>
              <a:xfrm>
                <a:off x="1143000" y="1641617"/>
                <a:ext cx="9905999" cy="3936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Data</a:t>
                </a:r>
              </a:p>
              <a:p>
                <a:pPr marL="914400" lvl="1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Node Feature			Feature Matrix X</a:t>
                </a:r>
              </a:p>
              <a:p>
                <a:pPr lvl="1">
                  <a:lnSpc>
                    <a:spcPct val="200000"/>
                  </a:lnSpc>
                </a:pPr>
                <a:endParaRPr kumimoji="1" lang="en-US" altLang="ko-KR" sz="2000" b="1" dirty="0">
                  <a:latin typeface="Noto Sans CJK KR DemiLight" charset="-127"/>
                  <a:ea typeface="Noto Sans CJK KR DemiLight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lvl="1">
                  <a:lnSpc>
                    <a:spcPct val="200000"/>
                  </a:lnSpc>
                </a:pPr>
                <a:endParaRPr kumimoji="1" lang="en-US" altLang="ko-KR" sz="2000" b="1" dirty="0">
                  <a:latin typeface="Noto Sans CJK KR DemiLight" charset="-127"/>
                  <a:ea typeface="Noto Sans CJK KR DemiLight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1257300" lvl="2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   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𝝈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(</m:t>
                    </m:r>
                    <m:sSup>
                      <m:sSupPr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kumimoji="1" lang="en-US" altLang="ko-KR" sz="2000" b="1" i="1" dirty="0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f>
                          <m:fPr>
                            <m:ctrlPr>
                              <a:rPr kumimoji="1" lang="en-US" altLang="ko-KR" sz="2000" b="1" i="1" dirty="0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kumimoji="1" lang="en-US" altLang="ko-KR" sz="2000" b="1" i="1" dirty="0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𝟏</m:t>
                            </m:r>
                          </m:num>
                          <m:den>
                            <m:r>
                              <a:rPr kumimoji="1" lang="en-US" altLang="ko-KR" sz="2000" b="1" i="1" dirty="0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</m:den>
                        </m:f>
                      </m:sup>
                    </m:sSup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𝑨</m:t>
                    </m:r>
                    <m:sSup>
                      <m:sSupPr>
                        <m:ctrlP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kumimoji="1" lang="en-US" altLang="ko-KR" sz="2000" b="1" i="1" dirty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f>
                          <m:fPr>
                            <m:ctrlPr>
                              <a:rPr kumimoji="1" lang="en-US" altLang="ko-KR" sz="2000" b="1" i="1" dirty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kumimoji="1" lang="en-US" altLang="ko-KR" sz="2000" b="1" i="1" dirty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𝟏</m:t>
                            </m:r>
                          </m:num>
                          <m:den>
                            <m:r>
                              <a:rPr kumimoji="1" lang="en-US" altLang="ko-KR" sz="2000" b="1" i="1" dirty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</m:den>
                        </m:f>
                      </m:sup>
                    </m:sSup>
                    <m:r>
                      <a:rPr kumimoji="1" lang="en-US" altLang="ko-KR" sz="2000" b="1" i="1" dirty="0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                      </m:t>
                    </m:r>
                    <m:r>
                      <a:rPr kumimoji="1" lang="en-US" altLang="ko-KR" sz="2000" b="1" i="1" dirty="0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𝑿</m:t>
                    </m:r>
                    <m:r>
                      <a:rPr kumimoji="1" lang="en-US" altLang="ko-KR" sz="2000" b="1" i="1" dirty="0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                                    </m:t>
                    </m:r>
                    <m:r>
                      <a:rPr kumimoji="1" lang="en-US" altLang="ko-KR" sz="2000" b="1" i="1" dirty="0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𝑾</m:t>
                    </m:r>
                    <m:r>
                      <a:rPr kumimoji="1" lang="en-US" altLang="ko-KR" sz="2000" b="1" i="1" dirty="0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kumimoji="1" lang="en-US" altLang="ko-KR" sz="2000" b="1" dirty="0">
                  <a:latin typeface="Noto Sans CJK KR DemiLight" charset="-127"/>
                  <a:ea typeface="Noto Sans CJK KR DemiLight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lvl="1">
                  <a:lnSpc>
                    <a:spcPct val="200000"/>
                  </a:lnSpc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			   x		    x	</a:t>
                </a:r>
              </a:p>
            </p:txBody>
          </p:sp>
        </mc:Choice>
        <mc:Fallback xmlns="">
          <p:sp>
            <p:nvSpPr>
              <p:cNvPr id="44" name="텍스트 상자 9">
                <a:extLst>
                  <a:ext uri="{FF2B5EF4-FFF2-40B4-BE49-F238E27FC236}">
                    <a16:creationId xmlns:a16="http://schemas.microsoft.com/office/drawing/2014/main" id="{66F97F67-CC67-4740-AC5C-59E2A8221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641617"/>
                <a:ext cx="9905999" cy="3936462"/>
              </a:xfrm>
              <a:prstGeom prst="rect">
                <a:avLst/>
              </a:prstGeom>
              <a:blipFill>
                <a:blip r:embed="rId2"/>
                <a:stretch>
                  <a:fillRect l="-554" b="-1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타원 50">
            <a:extLst>
              <a:ext uri="{FF2B5EF4-FFF2-40B4-BE49-F238E27FC236}">
                <a16:creationId xmlns:a16="http://schemas.microsoft.com/office/drawing/2014/main" id="{63F37F02-E42D-4D49-B813-7F6E57C76DB6}"/>
              </a:ext>
            </a:extLst>
          </p:cNvPr>
          <p:cNvSpPr/>
          <p:nvPr/>
        </p:nvSpPr>
        <p:spPr>
          <a:xfrm rot="1527633">
            <a:off x="10936471" y="1912121"/>
            <a:ext cx="511518" cy="25301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454598" y="297932"/>
            <a:ext cx="388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Graph Convolution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D5477605-DC6C-422E-9427-A8794A4CDF35}"/>
              </a:ext>
            </a:extLst>
          </p:cNvPr>
          <p:cNvSpPr/>
          <p:nvPr/>
        </p:nvSpPr>
        <p:spPr>
          <a:xfrm>
            <a:off x="10557068" y="2336591"/>
            <a:ext cx="360000" cy="360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F6963BB-7822-4C3C-BFFB-6FBBA7BB6D8F}"/>
              </a:ext>
            </a:extLst>
          </p:cNvPr>
          <p:cNvSpPr/>
          <p:nvPr/>
        </p:nvSpPr>
        <p:spPr>
          <a:xfrm>
            <a:off x="10189641" y="1195150"/>
            <a:ext cx="360000" cy="360000"/>
          </a:xfrm>
          <a:prstGeom prst="ellipse">
            <a:avLst/>
          </a:prstGeom>
          <a:solidFill>
            <a:srgbClr val="FFD1D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525E73E-4754-4242-BA82-B66D831A24A0}"/>
              </a:ext>
            </a:extLst>
          </p:cNvPr>
          <p:cNvSpPr/>
          <p:nvPr/>
        </p:nvSpPr>
        <p:spPr>
          <a:xfrm>
            <a:off x="11376528" y="1264400"/>
            <a:ext cx="360000" cy="360000"/>
          </a:xfrm>
          <a:prstGeom prst="ellipse">
            <a:avLst/>
          </a:prstGeom>
          <a:solidFill>
            <a:srgbClr val="E5FFF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3DD0CCB-0AE5-4763-A24B-350FD29C1931}"/>
              </a:ext>
            </a:extLst>
          </p:cNvPr>
          <p:cNvCxnSpPr>
            <a:cxnSpLocks/>
            <a:stCxn id="22" idx="5"/>
            <a:endCxn id="26" idx="1"/>
          </p:cNvCxnSpPr>
          <p:nvPr/>
        </p:nvCxnSpPr>
        <p:spPr>
          <a:xfrm>
            <a:off x="10496920" y="1502429"/>
            <a:ext cx="216154" cy="251689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B130926C-7DBB-4DEE-A68F-CB1071A72939}"/>
              </a:ext>
            </a:extLst>
          </p:cNvPr>
          <p:cNvSpPr/>
          <p:nvPr/>
        </p:nvSpPr>
        <p:spPr>
          <a:xfrm>
            <a:off x="10660353" y="1701397"/>
            <a:ext cx="360000" cy="360000"/>
          </a:xfrm>
          <a:prstGeom prst="ellipse">
            <a:avLst/>
          </a:prstGeom>
          <a:solidFill>
            <a:srgbClr val="C9F1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3679B7C-523D-41B4-8B25-2484C445475E}"/>
              </a:ext>
            </a:extLst>
          </p:cNvPr>
          <p:cNvCxnSpPr>
            <a:cxnSpLocks/>
            <a:stCxn id="26" idx="7"/>
            <a:endCxn id="23" idx="3"/>
          </p:cNvCxnSpPr>
          <p:nvPr/>
        </p:nvCxnSpPr>
        <p:spPr>
          <a:xfrm flipV="1">
            <a:off x="10967632" y="1571679"/>
            <a:ext cx="461617" cy="182439"/>
          </a:xfrm>
          <a:prstGeom prst="line">
            <a:avLst/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F0BA834-86B6-4557-9FF4-E7AE57342C36}"/>
              </a:ext>
            </a:extLst>
          </p:cNvPr>
          <p:cNvCxnSpPr>
            <a:cxnSpLocks/>
            <a:stCxn id="26" idx="4"/>
            <a:endCxn id="21" idx="0"/>
          </p:cNvCxnSpPr>
          <p:nvPr/>
        </p:nvCxnSpPr>
        <p:spPr>
          <a:xfrm flipH="1">
            <a:off x="10737068" y="2061397"/>
            <a:ext cx="103285" cy="275194"/>
          </a:xfrm>
          <a:prstGeom prst="line">
            <a:avLst/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31756">
            <a:extLst>
              <a:ext uri="{FF2B5EF4-FFF2-40B4-BE49-F238E27FC236}">
                <a16:creationId xmlns:a16="http://schemas.microsoft.com/office/drawing/2014/main" id="{334CDEB3-6A22-4FDF-B3CB-266220034045}"/>
              </a:ext>
            </a:extLst>
          </p:cNvPr>
          <p:cNvGraphicFramePr>
            <a:graphicFrameLocks noGrp="1"/>
          </p:cNvGraphicFramePr>
          <p:nvPr/>
        </p:nvGraphicFramePr>
        <p:xfrm>
          <a:off x="10822206" y="202227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30" name="표 31756">
            <a:extLst>
              <a:ext uri="{FF2B5EF4-FFF2-40B4-BE49-F238E27FC236}">
                <a16:creationId xmlns:a16="http://schemas.microsoft.com/office/drawing/2014/main" id="{7010E34B-0D98-4A4A-83F3-E9E0979C3AED}"/>
              </a:ext>
            </a:extLst>
          </p:cNvPr>
          <p:cNvGraphicFramePr>
            <a:graphicFrameLocks noGrp="1"/>
          </p:cNvGraphicFramePr>
          <p:nvPr/>
        </p:nvGraphicFramePr>
        <p:xfrm>
          <a:off x="9805168" y="172269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31" name="표 31756">
            <a:extLst>
              <a:ext uri="{FF2B5EF4-FFF2-40B4-BE49-F238E27FC236}">
                <a16:creationId xmlns:a16="http://schemas.microsoft.com/office/drawing/2014/main" id="{4D448D08-B9EF-41A3-9721-BA8EC98B53D0}"/>
              </a:ext>
            </a:extLst>
          </p:cNvPr>
          <p:cNvGraphicFramePr>
            <a:graphicFrameLocks noGrp="1"/>
          </p:cNvGraphicFramePr>
          <p:nvPr/>
        </p:nvGraphicFramePr>
        <p:xfrm>
          <a:off x="11838871" y="49180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32" name="표 31756">
            <a:extLst>
              <a:ext uri="{FF2B5EF4-FFF2-40B4-BE49-F238E27FC236}">
                <a16:creationId xmlns:a16="http://schemas.microsoft.com/office/drawing/2014/main" id="{7340D34C-A096-4E53-A5A6-DB9F76762BB3}"/>
              </a:ext>
            </a:extLst>
          </p:cNvPr>
          <p:cNvGraphicFramePr>
            <a:graphicFrameLocks noGrp="1"/>
          </p:cNvGraphicFramePr>
          <p:nvPr/>
        </p:nvGraphicFramePr>
        <p:xfrm>
          <a:off x="10104407" y="233659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40" name="표 31756">
            <a:extLst>
              <a:ext uri="{FF2B5EF4-FFF2-40B4-BE49-F238E27FC236}">
                <a16:creationId xmlns:a16="http://schemas.microsoft.com/office/drawing/2014/main" id="{18DC537F-4419-42A1-939D-A146BE5BD518}"/>
              </a:ext>
            </a:extLst>
          </p:cNvPr>
          <p:cNvGraphicFramePr>
            <a:graphicFrameLocks noGrp="1"/>
          </p:cNvGraphicFramePr>
          <p:nvPr/>
        </p:nvGraphicFramePr>
        <p:xfrm>
          <a:off x="4343047" y="199898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41" name="표 31756">
            <a:extLst>
              <a:ext uri="{FF2B5EF4-FFF2-40B4-BE49-F238E27FC236}">
                <a16:creationId xmlns:a16="http://schemas.microsoft.com/office/drawing/2014/main" id="{DB5E2AF8-E14A-4C6D-8A78-AA9F8410DD1C}"/>
              </a:ext>
            </a:extLst>
          </p:cNvPr>
          <p:cNvGraphicFramePr>
            <a:graphicFrameLocks noGrp="1"/>
          </p:cNvGraphicFramePr>
          <p:nvPr/>
        </p:nvGraphicFramePr>
        <p:xfrm>
          <a:off x="4740239" y="199898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42" name="표 31756">
            <a:extLst>
              <a:ext uri="{FF2B5EF4-FFF2-40B4-BE49-F238E27FC236}">
                <a16:creationId xmlns:a16="http://schemas.microsoft.com/office/drawing/2014/main" id="{1353265E-A72E-4353-84CC-86DA16FE17FC}"/>
              </a:ext>
            </a:extLst>
          </p:cNvPr>
          <p:cNvGraphicFramePr>
            <a:graphicFrameLocks noGrp="1"/>
          </p:cNvGraphicFramePr>
          <p:nvPr/>
        </p:nvGraphicFramePr>
        <p:xfrm>
          <a:off x="5137431" y="199898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43" name="표 31756">
            <a:extLst>
              <a:ext uri="{FF2B5EF4-FFF2-40B4-BE49-F238E27FC236}">
                <a16:creationId xmlns:a16="http://schemas.microsoft.com/office/drawing/2014/main" id="{12D665A5-38FC-4440-A0F9-C91E6549208C}"/>
              </a:ext>
            </a:extLst>
          </p:cNvPr>
          <p:cNvGraphicFramePr>
            <a:graphicFrameLocks noGrp="1"/>
          </p:cNvGraphicFramePr>
          <p:nvPr/>
        </p:nvGraphicFramePr>
        <p:xfrm>
          <a:off x="3958316" y="199898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183F0F6-B62F-4880-AB29-BED2BD4BEE82}"/>
              </a:ext>
            </a:extLst>
          </p:cNvPr>
          <p:cNvCxnSpPr>
            <a:cxnSpLocks/>
          </p:cNvCxnSpPr>
          <p:nvPr/>
        </p:nvCxnSpPr>
        <p:spPr>
          <a:xfrm>
            <a:off x="10956043" y="3069919"/>
            <a:ext cx="2493" cy="927881"/>
          </a:xfrm>
          <a:prstGeom prst="straightConnector1">
            <a:avLst/>
          </a:prstGeom>
          <a:ln w="127000">
            <a:solidFill>
              <a:srgbClr val="FF0000">
                <a:alpha val="8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8A125D1E-0F74-4FCF-9D8C-46A66D9F04A2}"/>
              </a:ext>
            </a:extLst>
          </p:cNvPr>
          <p:cNvSpPr/>
          <p:nvPr/>
        </p:nvSpPr>
        <p:spPr>
          <a:xfrm>
            <a:off x="10557068" y="6232255"/>
            <a:ext cx="360000" cy="360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D30A709-AAA5-4364-B98A-ED2057164F98}"/>
              </a:ext>
            </a:extLst>
          </p:cNvPr>
          <p:cNvSpPr/>
          <p:nvPr/>
        </p:nvSpPr>
        <p:spPr>
          <a:xfrm>
            <a:off x="10189641" y="5090814"/>
            <a:ext cx="360000" cy="360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E8982E7-5C5A-4300-B572-6512B8300AD6}"/>
              </a:ext>
            </a:extLst>
          </p:cNvPr>
          <p:cNvSpPr/>
          <p:nvPr/>
        </p:nvSpPr>
        <p:spPr>
          <a:xfrm>
            <a:off x="11376528" y="5160064"/>
            <a:ext cx="360000" cy="360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DEAD373-B879-4E90-9E0C-D18A3F616509}"/>
              </a:ext>
            </a:extLst>
          </p:cNvPr>
          <p:cNvCxnSpPr>
            <a:cxnSpLocks/>
            <a:stCxn id="34" idx="5"/>
            <a:endCxn id="37" idx="1"/>
          </p:cNvCxnSpPr>
          <p:nvPr/>
        </p:nvCxnSpPr>
        <p:spPr>
          <a:xfrm>
            <a:off x="10496920" y="5398093"/>
            <a:ext cx="216154" cy="2516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4D14D5EF-D8FC-439A-8EF8-3E5715FACD6B}"/>
              </a:ext>
            </a:extLst>
          </p:cNvPr>
          <p:cNvSpPr/>
          <p:nvPr/>
        </p:nvSpPr>
        <p:spPr>
          <a:xfrm>
            <a:off x="10660353" y="5597061"/>
            <a:ext cx="360000" cy="360000"/>
          </a:xfrm>
          <a:prstGeom prst="ellipse">
            <a:avLst/>
          </a:prstGeom>
          <a:solidFill>
            <a:srgbClr val="DEC8EE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CE9CA77-4CC1-42AB-9C54-323A47EF4DD5}"/>
              </a:ext>
            </a:extLst>
          </p:cNvPr>
          <p:cNvCxnSpPr>
            <a:cxnSpLocks/>
            <a:stCxn id="37" idx="7"/>
            <a:endCxn id="35" idx="3"/>
          </p:cNvCxnSpPr>
          <p:nvPr/>
        </p:nvCxnSpPr>
        <p:spPr>
          <a:xfrm flipV="1">
            <a:off x="10967632" y="5467343"/>
            <a:ext cx="461617" cy="182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81E61C0-C8E4-4628-A372-A937932E41A7}"/>
              </a:ext>
            </a:extLst>
          </p:cNvPr>
          <p:cNvCxnSpPr>
            <a:cxnSpLocks/>
            <a:stCxn id="37" idx="4"/>
            <a:endCxn id="33" idx="0"/>
          </p:cNvCxnSpPr>
          <p:nvPr/>
        </p:nvCxnSpPr>
        <p:spPr>
          <a:xfrm flipH="1">
            <a:off x="10737068" y="5957061"/>
            <a:ext cx="103285" cy="2751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표 31756">
            <a:extLst>
              <a:ext uri="{FF2B5EF4-FFF2-40B4-BE49-F238E27FC236}">
                <a16:creationId xmlns:a16="http://schemas.microsoft.com/office/drawing/2014/main" id="{71573547-46B3-4B01-94E2-895A256DBA38}"/>
              </a:ext>
            </a:extLst>
          </p:cNvPr>
          <p:cNvGraphicFramePr>
            <a:graphicFrameLocks noGrp="1"/>
          </p:cNvGraphicFramePr>
          <p:nvPr/>
        </p:nvGraphicFramePr>
        <p:xfrm>
          <a:off x="10822206" y="409789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B686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EC8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92E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A58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8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BA64BF-1D69-4641-9F1D-025943002080}"/>
                  </a:ext>
                </a:extLst>
              </p:cNvPr>
              <p:cNvSpPr txBox="1"/>
              <p:nvPr/>
            </p:nvSpPr>
            <p:spPr>
              <a:xfrm>
                <a:off x="4740239" y="3812039"/>
                <a:ext cx="5536837" cy="3497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1" i="1" smtClean="0">
                            <a:solidFill>
                              <a:srgbClr val="692E96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1" i="1" smtClean="0">
                            <a:solidFill>
                              <a:srgbClr val="692E96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692E96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ko-KR" b="1" i="1" smtClean="0">
                            <a:solidFill>
                              <a:srgbClr val="692E9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solidFill>
                              <a:srgbClr val="692E96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altLang="ko-KR" b="1" i="1" smtClean="0">
                            <a:solidFill>
                              <a:srgbClr val="692E96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1" i="1" smtClean="0">
                            <a:solidFill>
                              <a:srgbClr val="692E96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b="1" i="1" smtClean="0">
                            <a:solidFill>
                              <a:srgbClr val="692E9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ko-KR" b="1" i="1" smtClean="0">
                            <a:solidFill>
                              <a:srgbClr val="0091C4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1" i="1" smtClean="0">
                            <a:solidFill>
                              <a:srgbClr val="0091C4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91C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d>
                          <m:dPr>
                            <m:ctrlPr>
                              <a:rPr lang="en-US" altLang="ko-KR" b="1" i="1" smtClean="0">
                                <a:solidFill>
                                  <a:srgbClr val="0091C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solidFill>
                                  <a:srgbClr val="0091C4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d>
                      </m:sup>
                    </m:sSubSup>
                    <m:sSup>
                      <m:sSupPr>
                        <m:ctrlPr>
                          <a:rPr lang="en-US" altLang="ko-KR" b="1" i="1" smtClean="0">
                            <a:solidFill>
                              <a:srgbClr val="0091C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 smtClean="0">
                            <a:solidFill>
                              <a:srgbClr val="0091C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d>
                          <m:dPr>
                            <m:ctrlPr>
                              <a:rPr lang="en-US" altLang="ko-KR" b="1" i="1" smtClean="0">
                                <a:solidFill>
                                  <a:srgbClr val="0091C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solidFill>
                                  <a:srgbClr val="0091C4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d>
                      </m:sup>
                    </m:sSup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d>
                          <m:dPr>
                            <m:ctrlPr>
                              <a:rPr lang="en-US" altLang="ko-KR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d>
                      </m:sup>
                    </m:sSubSup>
                    <m:sSup>
                      <m:sSupPr>
                        <m:ctrlP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ko-KR" b="1" dirty="0"/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  <m:sup>
                        <m:d>
                          <m:dPr>
                            <m:ctrlPr>
                              <a:rPr lang="en-US" altLang="ko-KR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d>
                      </m:sup>
                    </m:sSubSup>
                    <m:sSup>
                      <m:sSupPr>
                        <m:ctrlPr>
                          <a:rPr lang="en-US" altLang="ko-K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ko-K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altLang="ko-KR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ko-KR" b="1" dirty="0"/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1" i="1" smtClean="0">
                            <a:solidFill>
                              <a:srgbClr val="D09E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1" i="1">
                            <a:solidFill>
                              <a:srgbClr val="D09E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D09E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  <m:sup>
                        <m:d>
                          <m:dPr>
                            <m:ctrlPr>
                              <a:rPr lang="en-US" altLang="ko-KR" b="1" i="1">
                                <a:solidFill>
                                  <a:srgbClr val="D09E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>
                                <a:solidFill>
                                  <a:srgbClr val="D09E0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d>
                      </m:sup>
                    </m:sSubSup>
                    <m:sSup>
                      <m:sSupPr>
                        <m:ctrlPr>
                          <a:rPr lang="en-US" altLang="ko-KR" b="1" i="1">
                            <a:solidFill>
                              <a:srgbClr val="D09E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solidFill>
                              <a:srgbClr val="D09E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ko-KR" b="1" i="1">
                            <a:solidFill>
                              <a:srgbClr val="D09E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>
                            <a:solidFill>
                              <a:srgbClr val="D09E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altLang="ko-KR" b="1" i="1">
                            <a:solidFill>
                              <a:srgbClr val="D09E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BA64BF-1D69-4641-9F1D-025943002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239" y="3812039"/>
                <a:ext cx="5536837" cy="349711"/>
              </a:xfrm>
              <a:prstGeom prst="rect">
                <a:avLst/>
              </a:prstGeom>
              <a:blipFill>
                <a:blip r:embed="rId3"/>
                <a:stretch>
                  <a:fillRect l="-1542" t="-8621" b="-327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6827E600-5A66-4414-A55F-4C0712B5D80A}"/>
              </a:ext>
            </a:extLst>
          </p:cNvPr>
          <p:cNvSpPr txBox="1"/>
          <p:nvPr/>
        </p:nvSpPr>
        <p:spPr>
          <a:xfrm>
            <a:off x="6095999" y="6567191"/>
            <a:ext cx="60975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https://github.com/heartcored98/Standalone-DeepLearning/blob/master/Lec9/Lec9-A.pdf</a:t>
            </a:r>
          </a:p>
        </p:txBody>
      </p:sp>
      <p:sp>
        <p:nvSpPr>
          <p:cNvPr id="45" name="화살표: 아래로 구부러짐 44">
            <a:extLst>
              <a:ext uri="{FF2B5EF4-FFF2-40B4-BE49-F238E27FC236}">
                <a16:creationId xmlns:a16="http://schemas.microsoft.com/office/drawing/2014/main" id="{D6D371A8-CEE5-42C3-8C2D-E1FC6580F57E}"/>
              </a:ext>
            </a:extLst>
          </p:cNvPr>
          <p:cNvSpPr/>
          <p:nvPr/>
        </p:nvSpPr>
        <p:spPr>
          <a:xfrm>
            <a:off x="4556146" y="977090"/>
            <a:ext cx="4429234" cy="934620"/>
          </a:xfrm>
          <a:prstGeom prst="curvedDownArrow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48" name="표 3">
            <a:extLst>
              <a:ext uri="{FF2B5EF4-FFF2-40B4-BE49-F238E27FC236}">
                <a16:creationId xmlns:a16="http://schemas.microsoft.com/office/drawing/2014/main" id="{538C0A3F-5A2A-4B16-BDE6-7AAB78C2A2E2}"/>
              </a:ext>
            </a:extLst>
          </p:cNvPr>
          <p:cNvGraphicFramePr>
            <a:graphicFrameLocks noGrp="1"/>
          </p:cNvGraphicFramePr>
          <p:nvPr/>
        </p:nvGraphicFramePr>
        <p:xfrm>
          <a:off x="7962783" y="2061397"/>
          <a:ext cx="1518455" cy="1274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691">
                  <a:extLst>
                    <a:ext uri="{9D8B030D-6E8A-4147-A177-3AD203B41FA5}">
                      <a16:colId xmlns:a16="http://schemas.microsoft.com/office/drawing/2014/main" val="1026959820"/>
                    </a:ext>
                  </a:extLst>
                </a:gridCol>
                <a:gridCol w="303691">
                  <a:extLst>
                    <a:ext uri="{9D8B030D-6E8A-4147-A177-3AD203B41FA5}">
                      <a16:colId xmlns:a16="http://schemas.microsoft.com/office/drawing/2014/main" val="1989194433"/>
                    </a:ext>
                  </a:extLst>
                </a:gridCol>
                <a:gridCol w="303691">
                  <a:extLst>
                    <a:ext uri="{9D8B030D-6E8A-4147-A177-3AD203B41FA5}">
                      <a16:colId xmlns:a16="http://schemas.microsoft.com/office/drawing/2014/main" val="3045042643"/>
                    </a:ext>
                  </a:extLst>
                </a:gridCol>
                <a:gridCol w="303691">
                  <a:extLst>
                    <a:ext uri="{9D8B030D-6E8A-4147-A177-3AD203B41FA5}">
                      <a16:colId xmlns:a16="http://schemas.microsoft.com/office/drawing/2014/main" val="2706244315"/>
                    </a:ext>
                  </a:extLst>
                </a:gridCol>
                <a:gridCol w="303691">
                  <a:extLst>
                    <a:ext uri="{9D8B030D-6E8A-4147-A177-3AD203B41FA5}">
                      <a16:colId xmlns:a16="http://schemas.microsoft.com/office/drawing/2014/main" val="2542494837"/>
                    </a:ext>
                  </a:extLst>
                </a:gridCol>
              </a:tblGrid>
              <a:tr h="3186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827031"/>
                  </a:ext>
                </a:extLst>
              </a:tr>
              <a:tr h="3186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562301"/>
                  </a:ext>
                </a:extLst>
              </a:tr>
              <a:tr h="3186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979251"/>
                  </a:ext>
                </a:extLst>
              </a:tr>
              <a:tr h="3186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368581"/>
                  </a:ext>
                </a:extLst>
              </a:tr>
            </a:tbl>
          </a:graphicData>
        </a:graphic>
      </p:graphicFrame>
      <p:graphicFrame>
        <p:nvGraphicFramePr>
          <p:cNvPr id="49" name="표 3">
            <a:extLst>
              <a:ext uri="{FF2B5EF4-FFF2-40B4-BE49-F238E27FC236}">
                <a16:creationId xmlns:a16="http://schemas.microsoft.com/office/drawing/2014/main" id="{D24A2DF5-F3E4-453A-BA68-8912BC34CD2E}"/>
              </a:ext>
            </a:extLst>
          </p:cNvPr>
          <p:cNvGraphicFramePr>
            <a:graphicFrameLocks noGrp="1"/>
          </p:cNvGraphicFramePr>
          <p:nvPr/>
        </p:nvGraphicFramePr>
        <p:xfrm>
          <a:off x="4552177" y="5090814"/>
          <a:ext cx="1518455" cy="1274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691">
                  <a:extLst>
                    <a:ext uri="{9D8B030D-6E8A-4147-A177-3AD203B41FA5}">
                      <a16:colId xmlns:a16="http://schemas.microsoft.com/office/drawing/2014/main" val="1026959820"/>
                    </a:ext>
                  </a:extLst>
                </a:gridCol>
                <a:gridCol w="303691">
                  <a:extLst>
                    <a:ext uri="{9D8B030D-6E8A-4147-A177-3AD203B41FA5}">
                      <a16:colId xmlns:a16="http://schemas.microsoft.com/office/drawing/2014/main" val="1989194433"/>
                    </a:ext>
                  </a:extLst>
                </a:gridCol>
                <a:gridCol w="303691">
                  <a:extLst>
                    <a:ext uri="{9D8B030D-6E8A-4147-A177-3AD203B41FA5}">
                      <a16:colId xmlns:a16="http://schemas.microsoft.com/office/drawing/2014/main" val="3045042643"/>
                    </a:ext>
                  </a:extLst>
                </a:gridCol>
                <a:gridCol w="303691">
                  <a:extLst>
                    <a:ext uri="{9D8B030D-6E8A-4147-A177-3AD203B41FA5}">
                      <a16:colId xmlns:a16="http://schemas.microsoft.com/office/drawing/2014/main" val="2706244315"/>
                    </a:ext>
                  </a:extLst>
                </a:gridCol>
                <a:gridCol w="303691">
                  <a:extLst>
                    <a:ext uri="{9D8B030D-6E8A-4147-A177-3AD203B41FA5}">
                      <a16:colId xmlns:a16="http://schemas.microsoft.com/office/drawing/2014/main" val="2542494837"/>
                    </a:ext>
                  </a:extLst>
                </a:gridCol>
              </a:tblGrid>
              <a:tr h="3186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827031"/>
                  </a:ext>
                </a:extLst>
              </a:tr>
              <a:tr h="3186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562301"/>
                  </a:ext>
                </a:extLst>
              </a:tr>
              <a:tr h="3186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979251"/>
                  </a:ext>
                </a:extLst>
              </a:tr>
              <a:tr h="318646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368581"/>
                  </a:ext>
                </a:extLst>
              </a:tr>
            </a:tbl>
          </a:graphicData>
        </a:graphic>
      </p:graphicFrame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3B6ED81-646E-42F5-B8BC-BEEFAB98B448}"/>
              </a:ext>
            </a:extLst>
          </p:cNvPr>
          <p:cNvGraphicFramePr>
            <a:graphicFrameLocks noGrp="1"/>
          </p:cNvGraphicFramePr>
          <p:nvPr/>
        </p:nvGraphicFramePr>
        <p:xfrm>
          <a:off x="6457618" y="4912474"/>
          <a:ext cx="1970066" cy="147461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1438">
                  <a:extLst>
                    <a:ext uri="{9D8B030D-6E8A-4147-A177-3AD203B41FA5}">
                      <a16:colId xmlns:a16="http://schemas.microsoft.com/office/drawing/2014/main" val="772933193"/>
                    </a:ext>
                  </a:extLst>
                </a:gridCol>
                <a:gridCol w="281438">
                  <a:extLst>
                    <a:ext uri="{9D8B030D-6E8A-4147-A177-3AD203B41FA5}">
                      <a16:colId xmlns:a16="http://schemas.microsoft.com/office/drawing/2014/main" val="92265075"/>
                    </a:ext>
                  </a:extLst>
                </a:gridCol>
                <a:gridCol w="281438">
                  <a:extLst>
                    <a:ext uri="{9D8B030D-6E8A-4147-A177-3AD203B41FA5}">
                      <a16:colId xmlns:a16="http://schemas.microsoft.com/office/drawing/2014/main" val="1174472953"/>
                    </a:ext>
                  </a:extLst>
                </a:gridCol>
                <a:gridCol w="281438">
                  <a:extLst>
                    <a:ext uri="{9D8B030D-6E8A-4147-A177-3AD203B41FA5}">
                      <a16:colId xmlns:a16="http://schemas.microsoft.com/office/drawing/2014/main" val="3023774334"/>
                    </a:ext>
                  </a:extLst>
                </a:gridCol>
                <a:gridCol w="281438">
                  <a:extLst>
                    <a:ext uri="{9D8B030D-6E8A-4147-A177-3AD203B41FA5}">
                      <a16:colId xmlns:a16="http://schemas.microsoft.com/office/drawing/2014/main" val="243548465"/>
                    </a:ext>
                  </a:extLst>
                </a:gridCol>
                <a:gridCol w="281438">
                  <a:extLst>
                    <a:ext uri="{9D8B030D-6E8A-4147-A177-3AD203B41FA5}">
                      <a16:colId xmlns:a16="http://schemas.microsoft.com/office/drawing/2014/main" val="383705907"/>
                    </a:ext>
                  </a:extLst>
                </a:gridCol>
                <a:gridCol w="281438">
                  <a:extLst>
                    <a:ext uri="{9D8B030D-6E8A-4147-A177-3AD203B41FA5}">
                      <a16:colId xmlns:a16="http://schemas.microsoft.com/office/drawing/2014/main" val="1202734155"/>
                    </a:ext>
                  </a:extLst>
                </a:gridCol>
              </a:tblGrid>
              <a:tr h="294923"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457692"/>
                  </a:ext>
                </a:extLst>
              </a:tr>
              <a:tr h="294923"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609334"/>
                  </a:ext>
                </a:extLst>
              </a:tr>
              <a:tr h="294923"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341670"/>
                  </a:ext>
                </a:extLst>
              </a:tr>
              <a:tr h="294923"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933391"/>
                  </a:ext>
                </a:extLst>
              </a:tr>
              <a:tr h="294923"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63286"/>
                  </a:ext>
                </a:extLst>
              </a:tr>
            </a:tbl>
          </a:graphicData>
        </a:graphic>
      </p:graphicFrame>
      <p:graphicFrame>
        <p:nvGraphicFramePr>
          <p:cNvPr id="50" name="표 2">
            <a:extLst>
              <a:ext uri="{FF2B5EF4-FFF2-40B4-BE49-F238E27FC236}">
                <a16:creationId xmlns:a16="http://schemas.microsoft.com/office/drawing/2014/main" id="{4DBD08A6-67F0-4D2A-B15D-FF675EB27CAF}"/>
              </a:ext>
            </a:extLst>
          </p:cNvPr>
          <p:cNvGraphicFramePr>
            <a:graphicFrameLocks noGrp="1"/>
          </p:cNvGraphicFramePr>
          <p:nvPr/>
        </p:nvGraphicFramePr>
        <p:xfrm>
          <a:off x="2879198" y="5118506"/>
          <a:ext cx="1215448" cy="121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862">
                  <a:extLst>
                    <a:ext uri="{9D8B030D-6E8A-4147-A177-3AD203B41FA5}">
                      <a16:colId xmlns:a16="http://schemas.microsoft.com/office/drawing/2014/main" val="2263312448"/>
                    </a:ext>
                  </a:extLst>
                </a:gridCol>
                <a:gridCol w="303862">
                  <a:extLst>
                    <a:ext uri="{9D8B030D-6E8A-4147-A177-3AD203B41FA5}">
                      <a16:colId xmlns:a16="http://schemas.microsoft.com/office/drawing/2014/main" val="1713483499"/>
                    </a:ext>
                  </a:extLst>
                </a:gridCol>
                <a:gridCol w="303862">
                  <a:extLst>
                    <a:ext uri="{9D8B030D-6E8A-4147-A177-3AD203B41FA5}">
                      <a16:colId xmlns:a16="http://schemas.microsoft.com/office/drawing/2014/main" val="1286731753"/>
                    </a:ext>
                  </a:extLst>
                </a:gridCol>
                <a:gridCol w="303862">
                  <a:extLst>
                    <a:ext uri="{9D8B030D-6E8A-4147-A177-3AD203B41FA5}">
                      <a16:colId xmlns:a16="http://schemas.microsoft.com/office/drawing/2014/main" val="487820442"/>
                    </a:ext>
                  </a:extLst>
                </a:gridCol>
              </a:tblGrid>
              <a:tr h="2914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1527253"/>
                  </a:ext>
                </a:extLst>
              </a:tr>
              <a:tr h="2914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1406050"/>
                  </a:ext>
                </a:extLst>
              </a:tr>
              <a:tr h="2914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9723861"/>
                  </a:ext>
                </a:extLst>
              </a:tr>
              <a:tr h="2914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4969335"/>
                  </a:ext>
                </a:extLst>
              </a:tr>
            </a:tbl>
          </a:graphicData>
        </a:graphic>
      </p:graphicFrame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77D87E5C-9638-437F-8394-6FAC15F1DA1A}"/>
              </a:ext>
            </a:extLst>
          </p:cNvPr>
          <p:cNvSpPr/>
          <p:nvPr/>
        </p:nvSpPr>
        <p:spPr>
          <a:xfrm rot="15889461">
            <a:off x="11018893" y="1847138"/>
            <a:ext cx="62210" cy="68519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90D4211-E731-4507-A642-B655EB3A46D2}"/>
              </a:ext>
            </a:extLst>
          </p:cNvPr>
          <p:cNvCxnSpPr>
            <a:cxnSpLocks/>
          </p:cNvCxnSpPr>
          <p:nvPr/>
        </p:nvCxnSpPr>
        <p:spPr>
          <a:xfrm>
            <a:off x="10369641" y="1555150"/>
            <a:ext cx="289088" cy="7814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F35DDD4-A9A3-4C7D-919E-6816C7081AF4}"/>
              </a:ext>
            </a:extLst>
          </p:cNvPr>
          <p:cNvCxnSpPr>
            <a:cxnSpLocks/>
          </p:cNvCxnSpPr>
          <p:nvPr/>
        </p:nvCxnSpPr>
        <p:spPr>
          <a:xfrm>
            <a:off x="10369641" y="5450814"/>
            <a:ext cx="240148" cy="83416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8214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9">
                <a:extLst>
                  <a:ext uri="{FF2B5EF4-FFF2-40B4-BE49-F238E27FC236}">
                    <a16:creationId xmlns:a16="http://schemas.microsoft.com/office/drawing/2014/main" id="{6F416110-07BE-4E3B-A903-03A7A4BFA8C5}"/>
                  </a:ext>
                </a:extLst>
              </p:cNvPr>
              <p:cNvSpPr txBox="1"/>
              <p:nvPr/>
            </p:nvSpPr>
            <p:spPr>
              <a:xfrm>
                <a:off x="1143000" y="1641618"/>
                <a:ext cx="9905999" cy="5063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𝑮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𝑨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𝑿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,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𝑨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∈</m:t>
                    </m:r>
                    <m:sSup>
                      <m:sSup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𝑹</m:t>
                        </m:r>
                      </m:e>
                      <m: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𝑵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×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𝑵</m:t>
                        </m:r>
                      </m:sup>
                    </m:sSup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,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𝑿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∈</m:t>
                    </m:r>
                    <m:sSup>
                      <m:sSup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𝑹</m:t>
                        </m:r>
                      </m:e>
                      <m: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𝑵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×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𝒅</m:t>
                        </m:r>
                      </m:sup>
                    </m:sSup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Noto Sans CJK KR DemiLight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𝑨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 :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𝑨𝒅𝒋𝒂𝒄𝒆𝒏𝒄𝒚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𝑴𝒂𝒕𝒓𝒊𝒙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, 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𝑿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 :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𝑵𝒐𝒅𝒆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𝑭𝒆𝒂𝒕𝒖𝒓𝒆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𝑴𝒂𝒕𝒓𝒊𝒙</m:t>
                    </m:r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Noto Sans CJK KR DemiLight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𝒅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 :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𝑫𝒊𝒎𝒆𝒏𝒔𝒊𝒐𝒏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𝒐𝒇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𝑵𝒐𝒅𝒆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𝑭𝒆𝒂𝒕𝒖𝒓𝒆</m:t>
                    </m:r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Noto Sans CJK KR DemiLight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𝑯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 : </m:t>
                    </m:r>
                    <m:r>
                      <a:rPr kumimoji="1" lang="ko-KR" altLang="en-US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𝝍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𝑨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𝑿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= </m:t>
                    </m:r>
                    <m:r>
                      <a:rPr kumimoji="1" lang="ko-KR" altLang="en-US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𝝈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d>
                      <m:d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𝑨𝑿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𝑾</m:t>
                        </m:r>
                      </m:e>
                    </m:d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,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𝑯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∈</m:t>
                    </m:r>
                    <m:sSup>
                      <m:sSup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𝑹</m:t>
                        </m:r>
                      </m:e>
                      <m: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𝑵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×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𝒎</m:t>
                        </m:r>
                      </m:sup>
                    </m:sSup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,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𝑾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∈</m:t>
                    </m:r>
                    <m:sSup>
                      <m:sSupPr>
                        <m:ctrlP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𝑹</m:t>
                        </m:r>
                      </m:e>
                      <m:sup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𝒅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×</m:t>
                        </m:r>
                        <m:r>
                          <a:rPr kumimoji="1" lang="en-US" altLang="ko-KR" sz="20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𝒎</m:t>
                        </m:r>
                      </m:sup>
                    </m:sSup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ko-KR" altLang="en-US" sz="20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𝝍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 :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𝑪𝒐𝒏𝒗𝒐𝒍𝒖𝒕𝒊𝒐𝒏</m:t>
                    </m:r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Noto Sans CJK KR DemiLight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𝑯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 :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𝑳𝒂𝒕𝒆𝒏𝒕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𝑭𝒆𝒂𝒕𝒖𝒓𝒆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𝑴𝒂𝒕𝒓𝒊𝒙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𝒐𝒇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𝑵𝒐𝒅𝒆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,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𝑾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 :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𝑾𝒆𝒊𝒈𝒉𝒕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𝑴𝒂𝒕𝒓𝒊𝒙</m:t>
                    </m:r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Noto Sans CJK KR DemiLight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𝒎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 :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𝑫𝒊𝒎𝒆𝒔𝒊𝒐𝒏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𝒐𝒇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𝑳𝒂𝒕𝒆𝒏𝒕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𝑭𝒆𝒂𝒕𝒖𝒓𝒆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𝑽𝒆𝒄𝒕𝒐𝒓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endParaRPr kumimoji="1" lang="en-US" altLang="ko-KR" sz="2000" b="1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Noto Sans CJK KR DemiLight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𝑮𝒓𝒂𝒑𝒉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𝑪𝒐𝒏𝒗𝒐𝒍𝒖𝒕𝒊𝒐𝒏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 :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𝑼𝒑𝒅𝒂𝒕𝒆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𝑾</m:t>
                    </m:r>
                  </m:oMath>
                </a14:m>
                <a:endParaRPr kumimoji="1" lang="en-US" altLang="ko-KR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 CJK KR DemiLight" charset="-127"/>
                  <a:ea typeface="Noto Sans CJK KR DemiLight" charset="-127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2" name="텍스트 상자 9">
                <a:extLst>
                  <a:ext uri="{FF2B5EF4-FFF2-40B4-BE49-F238E27FC236}">
                    <a16:creationId xmlns:a16="http://schemas.microsoft.com/office/drawing/2014/main" id="{6F416110-07BE-4E3B-A903-03A7A4BFA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641618"/>
                <a:ext cx="9905999" cy="5063437"/>
              </a:xfrm>
              <a:prstGeom prst="rect">
                <a:avLst/>
              </a:prstGeom>
              <a:blipFill>
                <a:blip r:embed="rId2"/>
                <a:stretch>
                  <a:fillRect l="-5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텍스트 상자 6">
            <a:extLst>
              <a:ext uri="{FF2B5EF4-FFF2-40B4-BE49-F238E27FC236}">
                <a16:creationId xmlns:a16="http://schemas.microsoft.com/office/drawing/2014/main" id="{AB347DD3-C5EC-486A-9833-381DFB6CF479}"/>
              </a:ext>
            </a:extLst>
          </p:cNvPr>
          <p:cNvSpPr txBox="1"/>
          <p:nvPr/>
        </p:nvSpPr>
        <p:spPr>
          <a:xfrm>
            <a:off x="454598" y="297932"/>
            <a:ext cx="3889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Graph Convolution</a:t>
            </a:r>
          </a:p>
        </p:txBody>
      </p:sp>
    </p:spTree>
    <p:extLst>
      <p:ext uri="{BB962C8B-B14F-4D97-AF65-F5344CB8AC3E}">
        <p14:creationId xmlns:p14="http://schemas.microsoft.com/office/powerpoint/2010/main" val="22942444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텍스트 상자 6">
            <a:extLst>
              <a:ext uri="{FF2B5EF4-FFF2-40B4-BE49-F238E27FC236}">
                <a16:creationId xmlns:a16="http://schemas.microsoft.com/office/drawing/2014/main" id="{AB347DD3-C5EC-486A-9833-381DFB6CF479}"/>
              </a:ext>
            </a:extLst>
          </p:cNvPr>
          <p:cNvSpPr txBox="1"/>
          <p:nvPr/>
        </p:nvSpPr>
        <p:spPr>
          <a:xfrm>
            <a:off x="454598" y="297932"/>
            <a:ext cx="60712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Layer-wise Graph 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B54C5E-25BB-49DC-9371-AF90059D9D41}"/>
                  </a:ext>
                </a:extLst>
              </p:cNvPr>
              <p:cNvSpPr txBox="1"/>
              <p:nvPr/>
            </p:nvSpPr>
            <p:spPr>
              <a:xfrm>
                <a:off x="3660156" y="1780945"/>
                <a:ext cx="4392293" cy="5350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acc>
                        <m:accPr>
                          <m:chr m:val="̃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sSup>
                        <m:sSup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altLang="ko-K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B54C5E-25BB-49DC-9371-AF90059D9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156" y="1780945"/>
                <a:ext cx="4392293" cy="5350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그룹 8">
            <a:extLst>
              <a:ext uri="{FF2B5EF4-FFF2-40B4-BE49-F238E27FC236}">
                <a16:creationId xmlns:a16="http://schemas.microsoft.com/office/drawing/2014/main" id="{0022A072-C739-4C1C-A152-24C4CB30CAAC}"/>
              </a:ext>
            </a:extLst>
          </p:cNvPr>
          <p:cNvGrpSpPr/>
          <p:nvPr/>
        </p:nvGrpSpPr>
        <p:grpSpPr>
          <a:xfrm>
            <a:off x="1314546" y="2694633"/>
            <a:ext cx="9885239" cy="2144641"/>
            <a:chOff x="1314546" y="2694633"/>
            <a:chExt cx="9885239" cy="21446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046AD50-1909-43FA-A081-BA0ED6EDEBAC}"/>
                    </a:ext>
                  </a:extLst>
                </p:cNvPr>
                <p:cNvSpPr txBox="1"/>
                <p:nvPr/>
              </p:nvSpPr>
              <p:spPr>
                <a:xfrm>
                  <a:off x="1314546" y="2696525"/>
                  <a:ext cx="4379469" cy="2819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 :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𝑔𝑟𝑎𝑝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oMath>
                    </m:oMathPara>
                  </a14:m>
                  <a:endParaRPr lang="en-US" altLang="ko-KR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F53EAEA-9409-4038-97F2-9B1FDCF202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4546" y="2696525"/>
                  <a:ext cx="4379469" cy="281937"/>
                </a:xfrm>
                <a:prstGeom prst="rect">
                  <a:avLst/>
                </a:prstGeom>
                <a:blipFill>
                  <a:blip r:embed="rId3"/>
                  <a:stretch>
                    <a:fillRect l="-557" t="-2128" b="-34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8651D4C-1AF4-4FB2-94F5-C6DEBA01C0ED}"/>
                    </a:ext>
                  </a:extLst>
                </p:cNvPr>
                <p:cNvSpPr txBox="1"/>
                <p:nvPr/>
              </p:nvSpPr>
              <p:spPr>
                <a:xfrm>
                  <a:off x="1314546" y="3065679"/>
                  <a:ext cx="232313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𝑎𝑑𝑗𝑎𝑐𝑒𝑛𝑐𝑦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𝑚𝑎𝑡𝑟𝑖𝑥</m:t>
                        </m:r>
                      </m:oMath>
                    </m:oMathPara>
                  </a14:m>
                  <a:endParaRPr lang="en-US" altLang="ko-KR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7319652-A200-4FD6-9425-F41D22FA3C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4546" y="3065679"/>
                  <a:ext cx="232313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575" r="-1312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3E3E4F1-1095-46C5-895F-CDCABFDA924D}"/>
                    </a:ext>
                  </a:extLst>
                </p:cNvPr>
                <p:cNvSpPr txBox="1"/>
                <p:nvPr/>
              </p:nvSpPr>
              <p:spPr>
                <a:xfrm>
                  <a:off x="1314546" y="4184815"/>
                  <a:ext cx="264527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 :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𝑛𝑜𝑑𝑒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𝑓𝑒𝑎𝑡𝑢𝑟𝑒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𝑚𝑎𝑡𝑟𝑖𝑥</m:t>
                        </m:r>
                      </m:oMath>
                    </m:oMathPara>
                  </a14:m>
                  <a:endParaRPr lang="en-US" altLang="ko-KR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626CBC9-079B-4BBA-88D0-2B23FAE9B3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4546" y="4184815"/>
                  <a:ext cx="2645275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152" r="-1152" b="-369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F02FF6A-7320-45F9-B074-D1E6C0B39162}"/>
                    </a:ext>
                  </a:extLst>
                </p:cNvPr>
                <p:cNvSpPr txBox="1"/>
                <p:nvPr/>
              </p:nvSpPr>
              <p:spPr>
                <a:xfrm>
                  <a:off x="5856302" y="2694633"/>
                  <a:ext cx="3524298" cy="2857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acc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;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: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𝐼𝑑𝑒𝑛𝑡𝑖𝑡𝑦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𝑚𝑎𝑡𝑟𝑖𝑥</m:t>
                        </m:r>
                      </m:oMath>
                    </m:oMathPara>
                  </a14:m>
                  <a:endParaRPr lang="en-US" altLang="ko-KR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BC64942-1419-456A-A041-64681794E7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6302" y="2694633"/>
                  <a:ext cx="3524298" cy="285719"/>
                </a:xfrm>
                <a:prstGeom prst="rect">
                  <a:avLst/>
                </a:prstGeom>
                <a:blipFill>
                  <a:blip r:embed="rId6"/>
                  <a:stretch>
                    <a:fillRect l="-865" t="-23404" r="-865" b="-361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637B8BB-0D42-42BA-A644-80258D74991B}"/>
                    </a:ext>
                  </a:extLst>
                </p:cNvPr>
                <p:cNvSpPr txBox="1"/>
                <p:nvPr/>
              </p:nvSpPr>
              <p:spPr>
                <a:xfrm>
                  <a:off x="1314546" y="3454206"/>
                  <a:ext cx="22936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 :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𝑛𝑜𝑑𝑒𝑠</m:t>
                        </m:r>
                      </m:oMath>
                    </m:oMathPara>
                  </a14:m>
                  <a:endParaRPr lang="en-US" altLang="ko-KR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D6C5F6E-6B71-4047-BA27-AF31C26223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4546" y="3454206"/>
                  <a:ext cx="2293641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596" r="-1596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C32735C-0E98-4BCF-A814-F7F189CB8709}"/>
                    </a:ext>
                  </a:extLst>
                </p:cNvPr>
                <p:cNvSpPr txBox="1"/>
                <p:nvPr/>
              </p:nvSpPr>
              <p:spPr>
                <a:xfrm>
                  <a:off x="1314546" y="3820599"/>
                  <a:ext cx="341221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 :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𝑑𝑖𝑚𝑒𝑛𝑠𝑖𝑜𝑛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𝑛𝑜𝑑𝑒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𝑓𝑒𝑎𝑡𝑢𝑟𝑒𝑠</m:t>
                        </m:r>
                      </m:oMath>
                    </m:oMathPara>
                  </a14:m>
                  <a:endParaRPr lang="en-US" altLang="ko-KR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B46D399-9C80-48C4-9F8B-4403758B96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4546" y="3820599"/>
                  <a:ext cx="3412216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894" r="-1789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4F60C8F-5DA3-46D6-9081-24F62BB71DF3}"/>
                    </a:ext>
                  </a:extLst>
                </p:cNvPr>
                <p:cNvSpPr txBox="1"/>
                <p:nvPr/>
              </p:nvSpPr>
              <p:spPr>
                <a:xfrm>
                  <a:off x="1314546" y="4539961"/>
                  <a:ext cx="3174202" cy="2993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 :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𝑑𝑒𝑔𝑟𝑒𝑒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𝑚𝑎𝑡𝑟𝑖𝑥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𝑖𝑖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US" altLang="ko-KR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7D3DC6B-BF60-42B0-8AF6-A6B0934B28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4546" y="4539961"/>
                  <a:ext cx="3174202" cy="299313"/>
                </a:xfrm>
                <a:prstGeom prst="rect">
                  <a:avLst/>
                </a:prstGeom>
                <a:blipFill>
                  <a:blip r:embed="rId9"/>
                  <a:stretch>
                    <a:fillRect l="-962" t="-2041" r="-577" b="-265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F076D3D-EBE6-4EBC-A79A-979874275455}"/>
                    </a:ext>
                  </a:extLst>
                </p:cNvPr>
                <p:cNvSpPr txBox="1"/>
                <p:nvPr/>
              </p:nvSpPr>
              <p:spPr>
                <a:xfrm>
                  <a:off x="5860533" y="3061510"/>
                  <a:ext cx="1361527" cy="2853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acc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altLang="ko-KR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1F9698C-32EB-4E8B-926A-21ED3064A5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0533" y="3061510"/>
                  <a:ext cx="1361527" cy="285335"/>
                </a:xfrm>
                <a:prstGeom prst="rect">
                  <a:avLst/>
                </a:prstGeom>
                <a:blipFill>
                  <a:blip r:embed="rId10"/>
                  <a:stretch>
                    <a:fillRect l="-2232" t="-17021" b="-1914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EA499B8-75EC-4288-AB6A-5A4DDC62B5FB}"/>
                    </a:ext>
                  </a:extLst>
                </p:cNvPr>
                <p:cNvSpPr txBox="1"/>
                <p:nvPr/>
              </p:nvSpPr>
              <p:spPr>
                <a:xfrm>
                  <a:off x="5856302" y="4559829"/>
                  <a:ext cx="273151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𝑎𝑐𝑡𝑖𝑣𝑎𝑡𝑖𝑜𝑛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𝑓𝑢𝑛𝑐𝑡𝑖𝑜𝑛</m:t>
                        </m:r>
                      </m:oMath>
                    </m:oMathPara>
                  </a14:m>
                  <a:endParaRPr lang="en-US" altLang="ko-KR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EA499B8-75EC-4288-AB6A-5A4DDC62B5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6302" y="4559829"/>
                  <a:ext cx="2731517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23" r="-2232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4ACCA09-F557-4FAD-BD19-C8E2D6952CEB}"/>
                    </a:ext>
                  </a:extLst>
                </p:cNvPr>
                <p:cNvSpPr txBox="1"/>
                <p:nvPr/>
              </p:nvSpPr>
              <p:spPr>
                <a:xfrm>
                  <a:off x="5818953" y="3423985"/>
                  <a:ext cx="5380832" cy="29559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𝐿𝑎𝑡𝑒𝑛𝑡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𝐹𝑒𝑎𝑡𝑢𝑟𝑒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𝑚𝑎𝑡𝑟𝑖𝑥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altLang="ko-KR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4ACCA09-F557-4FAD-BD19-C8E2D6952C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8953" y="3423985"/>
                  <a:ext cx="5380832" cy="295594"/>
                </a:xfrm>
                <a:prstGeom prst="rect">
                  <a:avLst/>
                </a:prstGeom>
                <a:blipFill>
                  <a:blip r:embed="rId12"/>
                  <a:stretch>
                    <a:fillRect l="-340" t="-2083" r="-340" b="-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00A9176-E0FE-429C-9625-F4C103DC2DB2}"/>
                    </a:ext>
                  </a:extLst>
                </p:cNvPr>
                <p:cNvSpPr txBox="1"/>
                <p:nvPr/>
              </p:nvSpPr>
              <p:spPr>
                <a:xfrm>
                  <a:off x="5818953" y="4184135"/>
                  <a:ext cx="3735253" cy="2884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𝑙𝑎𝑦𝑒𝑟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𝑠𝑝𝑒𝑐𝑖𝑓𝑖𝑐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𝑤𝑒𝑖𝑔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𝑚𝑎𝑡𝑟𝑖𝑥</m:t>
                        </m:r>
                      </m:oMath>
                    </m:oMathPara>
                  </a14:m>
                  <a:endParaRPr lang="en-US" altLang="ko-KR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00A9176-E0FE-429C-9625-F4C103DC2D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8953" y="4184135"/>
                  <a:ext cx="3735253" cy="288477"/>
                </a:xfrm>
                <a:prstGeom prst="rect">
                  <a:avLst/>
                </a:prstGeom>
                <a:blipFill>
                  <a:blip r:embed="rId13"/>
                  <a:stretch>
                    <a:fillRect l="-817" t="-4167" r="-817" b="-3541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5D34F4B-D16D-4E70-B34E-D2CB71A901DB}"/>
                  </a:ext>
                </a:extLst>
              </p:cNvPr>
              <p:cNvSpPr txBox="1"/>
              <p:nvPr/>
            </p:nvSpPr>
            <p:spPr>
              <a:xfrm>
                <a:off x="5818953" y="3805560"/>
                <a:ext cx="45420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    :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𝑑𝑖𝑚𝑒𝑛𝑠𝑖𝑜𝑛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𝐿𝑎𝑡𝑒𝑛𝑡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𝐹𝑒𝑎𝑡𝑢𝑟𝑒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𝑀𝑎𝑡𝑟𝑖𝑥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5D34F4B-D16D-4E70-B34E-D2CB71A9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953" y="3805560"/>
                <a:ext cx="4542077" cy="276999"/>
              </a:xfrm>
              <a:prstGeom prst="rect">
                <a:avLst/>
              </a:prstGeom>
              <a:blipFill>
                <a:blip r:embed="rId14"/>
                <a:stretch>
                  <a:fillRect r="-403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4067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263084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Deep Learning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143000" y="1641618"/>
            <a:ext cx="9905999" cy="4303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A part of Machine Learning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Artificial Neural Network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Multiple hidden layers → Deep Neural Network (DNN)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Key to Representation Learning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Learning representation of raw data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For computer to process specific task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Simple representation to complex concepts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7FA78C7-7944-472C-A3E2-D38846DFD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831" y="0"/>
            <a:ext cx="7796169" cy="423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0FD4C7-41FF-44AD-A561-F37D62CBCCDB}"/>
              </a:ext>
            </a:extLst>
          </p:cNvPr>
          <p:cNvSpPr txBox="1"/>
          <p:nvPr/>
        </p:nvSpPr>
        <p:spPr>
          <a:xfrm>
            <a:off x="8343551" y="4244025"/>
            <a:ext cx="3848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https://www.pnas.org/doi/full/10.1073/pnas.1821594116</a:t>
            </a:r>
          </a:p>
        </p:txBody>
      </p:sp>
    </p:spTree>
    <p:extLst>
      <p:ext uri="{BB962C8B-B14F-4D97-AF65-F5344CB8AC3E}">
        <p14:creationId xmlns:p14="http://schemas.microsoft.com/office/powerpoint/2010/main" val="34923790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텍스트 상자 6">
            <a:extLst>
              <a:ext uri="{FF2B5EF4-FFF2-40B4-BE49-F238E27FC236}">
                <a16:creationId xmlns:a16="http://schemas.microsoft.com/office/drawing/2014/main" id="{AB347DD3-C5EC-486A-9833-381DFB6CF479}"/>
              </a:ext>
            </a:extLst>
          </p:cNvPr>
          <p:cNvSpPr txBox="1"/>
          <p:nvPr/>
        </p:nvSpPr>
        <p:spPr>
          <a:xfrm>
            <a:off x="454598" y="297932"/>
            <a:ext cx="52613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Graph Convolution Layers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C33885-3B7E-4FCA-A2F6-7E934B7B2254}"/>
              </a:ext>
            </a:extLst>
          </p:cNvPr>
          <p:cNvGrpSpPr/>
          <p:nvPr/>
        </p:nvGrpSpPr>
        <p:grpSpPr>
          <a:xfrm>
            <a:off x="7988480" y="324460"/>
            <a:ext cx="4203520" cy="2652033"/>
            <a:chOff x="3302122" y="998016"/>
            <a:chExt cx="4203520" cy="2652033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3C132312-725C-4608-8A7F-F2D165DEDC46}"/>
                </a:ext>
              </a:extLst>
            </p:cNvPr>
            <p:cNvSpPr/>
            <p:nvPr/>
          </p:nvSpPr>
          <p:spPr>
            <a:xfrm>
              <a:off x="3302122" y="2526038"/>
              <a:ext cx="360000" cy="360000"/>
            </a:xfrm>
            <a:prstGeom prst="ellipse">
              <a:avLst/>
            </a:prstGeom>
            <a:solidFill>
              <a:srgbClr val="C9F1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67CFD4E-F602-4FB9-9B74-51B800CBF8BB}"/>
                </a:ext>
              </a:extLst>
            </p:cNvPr>
            <p:cNvSpPr/>
            <p:nvPr/>
          </p:nvSpPr>
          <p:spPr>
            <a:xfrm>
              <a:off x="4074840" y="2526038"/>
              <a:ext cx="360000" cy="360000"/>
            </a:xfrm>
            <a:prstGeom prst="ellipse">
              <a:avLst/>
            </a:prstGeom>
            <a:solidFill>
              <a:srgbClr val="E5FFF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149F14AF-F2FB-4908-A986-D046C14D0F07}"/>
                </a:ext>
              </a:extLst>
            </p:cNvPr>
            <p:cNvCxnSpPr>
              <a:cxnSpLocks/>
              <a:stCxn id="23" idx="6"/>
              <a:endCxn id="24" idx="2"/>
            </p:cNvCxnSpPr>
            <p:nvPr/>
          </p:nvCxnSpPr>
          <p:spPr>
            <a:xfrm>
              <a:off x="3662122" y="2706038"/>
              <a:ext cx="41271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4365AB6C-CA54-4AEB-B223-BFE6D71385DA}"/>
                </a:ext>
              </a:extLst>
            </p:cNvPr>
            <p:cNvSpPr/>
            <p:nvPr/>
          </p:nvSpPr>
          <p:spPr>
            <a:xfrm>
              <a:off x="4074840" y="3290049"/>
              <a:ext cx="360000" cy="360000"/>
            </a:xfrm>
            <a:prstGeom prst="ellipse">
              <a:avLst/>
            </a:prstGeom>
            <a:solidFill>
              <a:srgbClr val="C9F1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1A4E997-A50A-48C5-B874-44CB9CBB78CC}"/>
                </a:ext>
              </a:extLst>
            </p:cNvPr>
            <p:cNvCxnSpPr>
              <a:cxnSpLocks/>
              <a:stCxn id="26" idx="0"/>
              <a:endCxn id="24" idx="4"/>
            </p:cNvCxnSpPr>
            <p:nvPr/>
          </p:nvCxnSpPr>
          <p:spPr>
            <a:xfrm flipV="1">
              <a:off x="4254840" y="2886038"/>
              <a:ext cx="0" cy="40401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F74EE9C-946E-420E-9890-2C17C6F227A2}"/>
                </a:ext>
              </a:extLst>
            </p:cNvPr>
            <p:cNvSpPr/>
            <p:nvPr/>
          </p:nvSpPr>
          <p:spPr>
            <a:xfrm>
              <a:off x="4840868" y="2526976"/>
              <a:ext cx="360000" cy="360000"/>
            </a:xfrm>
            <a:prstGeom prst="ellipse">
              <a:avLst/>
            </a:prstGeom>
            <a:solidFill>
              <a:srgbClr val="FFD1D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5A4994DF-2AF4-4204-81B3-A5A83BC0C01A}"/>
                </a:ext>
              </a:extLst>
            </p:cNvPr>
            <p:cNvCxnSpPr>
              <a:cxnSpLocks/>
              <a:stCxn id="24" idx="6"/>
              <a:endCxn id="28" idx="2"/>
            </p:cNvCxnSpPr>
            <p:nvPr/>
          </p:nvCxnSpPr>
          <p:spPr>
            <a:xfrm>
              <a:off x="4434840" y="2706038"/>
              <a:ext cx="406028" cy="9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61ECB96-C55B-4E55-BC12-3F776EC94493}"/>
                </a:ext>
              </a:extLst>
            </p:cNvPr>
            <p:cNvSpPr/>
            <p:nvPr/>
          </p:nvSpPr>
          <p:spPr>
            <a:xfrm>
              <a:off x="6379614" y="1762027"/>
              <a:ext cx="360000" cy="360000"/>
            </a:xfrm>
            <a:prstGeom prst="ellipse">
              <a:avLst/>
            </a:prstGeom>
            <a:solidFill>
              <a:srgbClr val="E5FFF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9841318D-2F8A-42F2-9DFE-23DAC03C81FC}"/>
                </a:ext>
              </a:extLst>
            </p:cNvPr>
            <p:cNvSpPr/>
            <p:nvPr/>
          </p:nvSpPr>
          <p:spPr>
            <a:xfrm>
              <a:off x="5606896" y="2526038"/>
              <a:ext cx="360000" cy="360000"/>
            </a:xfrm>
            <a:prstGeom prst="ellipse">
              <a:avLst/>
            </a:prstGeom>
            <a:solidFill>
              <a:srgbClr val="FFFAEB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endParaRPr lang="ko-KR" alt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7DA5AA28-19FB-43D3-858A-00EC933B58D8}"/>
                </a:ext>
              </a:extLst>
            </p:cNvPr>
            <p:cNvSpPr/>
            <p:nvPr/>
          </p:nvSpPr>
          <p:spPr>
            <a:xfrm>
              <a:off x="6379614" y="2526038"/>
              <a:ext cx="360000" cy="360000"/>
            </a:xfrm>
            <a:prstGeom prst="ellipse">
              <a:avLst/>
            </a:prstGeom>
            <a:solidFill>
              <a:srgbClr val="FFD1D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C973EACC-EBDA-4F99-8808-2F09E30C1F3D}"/>
                </a:ext>
              </a:extLst>
            </p:cNvPr>
            <p:cNvCxnSpPr>
              <a:cxnSpLocks/>
              <a:stCxn id="30" idx="4"/>
              <a:endCxn id="32" idx="0"/>
            </p:cNvCxnSpPr>
            <p:nvPr/>
          </p:nvCxnSpPr>
          <p:spPr>
            <a:xfrm>
              <a:off x="6559614" y="2122027"/>
              <a:ext cx="0" cy="40401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53CBC9BC-19D1-48EA-A084-2890F2C328C6}"/>
                </a:ext>
              </a:extLst>
            </p:cNvPr>
            <p:cNvCxnSpPr>
              <a:cxnSpLocks/>
              <a:stCxn id="31" idx="6"/>
              <a:endCxn id="32" idx="2"/>
            </p:cNvCxnSpPr>
            <p:nvPr/>
          </p:nvCxnSpPr>
          <p:spPr>
            <a:xfrm>
              <a:off x="5966896" y="2706038"/>
              <a:ext cx="41271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E3EF7560-C167-4A49-88E4-747BC862E127}"/>
                </a:ext>
              </a:extLst>
            </p:cNvPr>
            <p:cNvSpPr/>
            <p:nvPr/>
          </p:nvSpPr>
          <p:spPr>
            <a:xfrm>
              <a:off x="6379614" y="3290049"/>
              <a:ext cx="360000" cy="360000"/>
            </a:xfrm>
            <a:prstGeom prst="ellipse">
              <a:avLst/>
            </a:prstGeom>
            <a:solidFill>
              <a:srgbClr val="E5FFF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4B88A3D1-F936-4693-B60B-CB4D0DBE5427}"/>
                </a:ext>
              </a:extLst>
            </p:cNvPr>
            <p:cNvCxnSpPr>
              <a:cxnSpLocks/>
              <a:stCxn id="35" idx="0"/>
              <a:endCxn id="32" idx="4"/>
            </p:cNvCxnSpPr>
            <p:nvPr/>
          </p:nvCxnSpPr>
          <p:spPr>
            <a:xfrm flipV="1">
              <a:off x="6559614" y="2886038"/>
              <a:ext cx="0" cy="40401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A88563A-0381-43BF-91A0-87AF9C9DEDC6}"/>
                </a:ext>
              </a:extLst>
            </p:cNvPr>
            <p:cNvSpPr/>
            <p:nvPr/>
          </p:nvSpPr>
          <p:spPr>
            <a:xfrm>
              <a:off x="7145642" y="2526976"/>
              <a:ext cx="360000" cy="360000"/>
            </a:xfrm>
            <a:prstGeom prst="ellipse">
              <a:avLst/>
            </a:prstGeom>
            <a:solidFill>
              <a:srgbClr val="E5FFF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B7E459D0-93AA-4059-A463-B2AF5085C5A5}"/>
                </a:ext>
              </a:extLst>
            </p:cNvPr>
            <p:cNvCxnSpPr>
              <a:cxnSpLocks/>
              <a:stCxn id="32" idx="6"/>
              <a:endCxn id="37" idx="2"/>
            </p:cNvCxnSpPr>
            <p:nvPr/>
          </p:nvCxnSpPr>
          <p:spPr>
            <a:xfrm>
              <a:off x="6739614" y="2706038"/>
              <a:ext cx="406028" cy="9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6CD5EC0F-B151-4F52-81C5-FD1D0AF40A07}"/>
                </a:ext>
              </a:extLst>
            </p:cNvPr>
            <p:cNvCxnSpPr>
              <a:cxnSpLocks/>
              <a:stCxn id="28" idx="6"/>
              <a:endCxn id="31" idx="2"/>
            </p:cNvCxnSpPr>
            <p:nvPr/>
          </p:nvCxnSpPr>
          <p:spPr>
            <a:xfrm flipV="1">
              <a:off x="5200868" y="2706038"/>
              <a:ext cx="406028" cy="9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00C04FED-4397-483B-AA42-21AF4005BB3C}"/>
                </a:ext>
              </a:extLst>
            </p:cNvPr>
            <p:cNvSpPr/>
            <p:nvPr/>
          </p:nvSpPr>
          <p:spPr>
            <a:xfrm>
              <a:off x="4840868" y="998016"/>
              <a:ext cx="360000" cy="360000"/>
            </a:xfrm>
            <a:prstGeom prst="ellipse">
              <a:avLst/>
            </a:prstGeom>
            <a:solidFill>
              <a:srgbClr val="C9F1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3C62A989-844C-4C1F-B729-41759A0ABB0E}"/>
                </a:ext>
              </a:extLst>
            </p:cNvPr>
            <p:cNvSpPr/>
            <p:nvPr/>
          </p:nvSpPr>
          <p:spPr>
            <a:xfrm>
              <a:off x="4840868" y="1762027"/>
              <a:ext cx="360000" cy="360000"/>
            </a:xfrm>
            <a:prstGeom prst="ellipse">
              <a:avLst/>
            </a:prstGeom>
            <a:solidFill>
              <a:srgbClr val="E5FFF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EBFFCCE8-32D6-49B4-9935-129DCE8CA636}"/>
                </a:ext>
              </a:extLst>
            </p:cNvPr>
            <p:cNvCxnSpPr>
              <a:cxnSpLocks/>
              <a:stCxn id="40" idx="4"/>
              <a:endCxn id="41" idx="0"/>
            </p:cNvCxnSpPr>
            <p:nvPr/>
          </p:nvCxnSpPr>
          <p:spPr>
            <a:xfrm>
              <a:off x="5020868" y="1358016"/>
              <a:ext cx="0" cy="40401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8D289048-E0D1-44DB-9329-D1606EEB8A4A}"/>
                </a:ext>
              </a:extLst>
            </p:cNvPr>
            <p:cNvSpPr/>
            <p:nvPr/>
          </p:nvSpPr>
          <p:spPr>
            <a:xfrm>
              <a:off x="5606896" y="1762965"/>
              <a:ext cx="360000" cy="360000"/>
            </a:xfrm>
            <a:prstGeom prst="ellipse">
              <a:avLst/>
            </a:prstGeom>
            <a:solidFill>
              <a:srgbClr val="FFD1D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1DA85D32-5580-4E51-99C1-0A63775CF488}"/>
                </a:ext>
              </a:extLst>
            </p:cNvPr>
            <p:cNvCxnSpPr>
              <a:cxnSpLocks/>
              <a:stCxn id="41" idx="6"/>
              <a:endCxn id="43" idx="2"/>
            </p:cNvCxnSpPr>
            <p:nvPr/>
          </p:nvCxnSpPr>
          <p:spPr>
            <a:xfrm>
              <a:off x="5200868" y="1942027"/>
              <a:ext cx="406028" cy="9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147927B-4C3A-4B3A-983B-4C5F0261CD5A}"/>
                </a:ext>
              </a:extLst>
            </p:cNvPr>
            <p:cNvCxnSpPr>
              <a:cxnSpLocks/>
              <a:stCxn id="43" idx="4"/>
              <a:endCxn id="31" idx="0"/>
            </p:cNvCxnSpPr>
            <p:nvPr/>
          </p:nvCxnSpPr>
          <p:spPr>
            <a:xfrm>
              <a:off x="5786896" y="2122965"/>
              <a:ext cx="0" cy="40307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560022F7-17BA-49C6-A9FC-EFF42721EB59}"/>
                </a:ext>
              </a:extLst>
            </p:cNvPr>
            <p:cNvSpPr/>
            <p:nvPr/>
          </p:nvSpPr>
          <p:spPr>
            <a:xfrm>
              <a:off x="5606896" y="998016"/>
              <a:ext cx="360000" cy="360000"/>
            </a:xfrm>
            <a:prstGeom prst="ellipse">
              <a:avLst/>
            </a:prstGeom>
            <a:solidFill>
              <a:srgbClr val="E5FFF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693CF6C8-B8FC-4FB5-8606-135903B11943}"/>
                </a:ext>
              </a:extLst>
            </p:cNvPr>
            <p:cNvSpPr/>
            <p:nvPr/>
          </p:nvSpPr>
          <p:spPr>
            <a:xfrm>
              <a:off x="6379614" y="998016"/>
              <a:ext cx="360000" cy="360000"/>
            </a:xfrm>
            <a:prstGeom prst="ellipse">
              <a:avLst/>
            </a:prstGeom>
            <a:solidFill>
              <a:srgbClr val="C9F1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6D1FE343-7423-4599-8CD6-0585D6DB6A56}"/>
                </a:ext>
              </a:extLst>
            </p:cNvPr>
            <p:cNvCxnSpPr>
              <a:cxnSpLocks/>
              <a:stCxn id="46" idx="6"/>
              <a:endCxn id="47" idx="2"/>
            </p:cNvCxnSpPr>
            <p:nvPr/>
          </p:nvCxnSpPr>
          <p:spPr>
            <a:xfrm>
              <a:off x="5966896" y="1178016"/>
              <a:ext cx="41271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F5F62B87-5FBE-41B4-8778-BB853CCF0560}"/>
                </a:ext>
              </a:extLst>
            </p:cNvPr>
            <p:cNvCxnSpPr>
              <a:cxnSpLocks/>
              <a:stCxn id="43" idx="0"/>
              <a:endCxn id="46" idx="4"/>
            </p:cNvCxnSpPr>
            <p:nvPr/>
          </p:nvCxnSpPr>
          <p:spPr>
            <a:xfrm flipV="1">
              <a:off x="5786896" y="1358016"/>
              <a:ext cx="0" cy="40494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F6D12566-84E2-41B5-82D5-120704D4F5B1}"/>
                </a:ext>
              </a:extLst>
            </p:cNvPr>
            <p:cNvCxnSpPr>
              <a:cxnSpLocks/>
            </p:cNvCxnSpPr>
            <p:nvPr/>
          </p:nvCxnSpPr>
          <p:spPr>
            <a:xfrm>
              <a:off x="5260404" y="2706038"/>
              <a:ext cx="30839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80CEEB66-D7E6-4457-94F8-184C7E15827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97376" y="2706038"/>
              <a:ext cx="30839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259B41E5-E810-4529-9FF1-24B58BB1C16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32700" y="2344803"/>
              <a:ext cx="30839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4EEF6DAB-523B-41F1-BF5F-EE415D53870C}"/>
                </a:ext>
              </a:extLst>
            </p:cNvPr>
            <p:cNvCxnSpPr>
              <a:cxnSpLocks/>
            </p:cNvCxnSpPr>
            <p:nvPr/>
          </p:nvCxnSpPr>
          <p:spPr>
            <a:xfrm>
              <a:off x="4501996" y="2706038"/>
              <a:ext cx="308392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1F5521A5-1573-4F38-BE5F-7968315485AE}"/>
                </a:ext>
              </a:extLst>
            </p:cNvPr>
            <p:cNvCxnSpPr>
              <a:cxnSpLocks/>
            </p:cNvCxnSpPr>
            <p:nvPr/>
          </p:nvCxnSpPr>
          <p:spPr>
            <a:xfrm>
              <a:off x="5260404" y="1942027"/>
              <a:ext cx="308392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D328F6DA-193B-4F48-B0FF-0B83D1F051B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05418" y="2344803"/>
              <a:ext cx="308392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46123C97-DB60-436C-809F-9D5BC0A0F3B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32700" y="1565552"/>
              <a:ext cx="308392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40AAEC4E-B131-4A30-94B7-3CCAF81DEEE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405418" y="3093574"/>
              <a:ext cx="308392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60E45A35-0055-4858-886A-08633B0B10F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792954" y="2706976"/>
              <a:ext cx="308392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E62F6FD3-4452-48DC-A7CA-B8C4AFAB91B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100644" y="3093573"/>
              <a:ext cx="308392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476E2A7C-0F09-4A38-9AD8-3677BB3C369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66672" y="1565552"/>
              <a:ext cx="308392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12D19535-8408-4CE2-B81B-089379014E32}"/>
                </a:ext>
              </a:extLst>
            </p:cNvPr>
            <p:cNvCxnSpPr>
              <a:cxnSpLocks/>
            </p:cNvCxnSpPr>
            <p:nvPr/>
          </p:nvCxnSpPr>
          <p:spPr>
            <a:xfrm>
              <a:off x="3720728" y="2706038"/>
              <a:ext cx="308392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A8440A41-2B59-4E08-89F3-22A7E89EA9D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97376" y="1178016"/>
              <a:ext cx="308392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3" name="Picture 2">
            <a:extLst>
              <a:ext uri="{FF2B5EF4-FFF2-40B4-BE49-F238E27FC236}">
                <a16:creationId xmlns:a16="http://schemas.microsoft.com/office/drawing/2014/main" id="{0F51B1D0-D821-41A4-BDE5-DC2F37E307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09"/>
          <a:stretch/>
        </p:blipFill>
        <p:spPr bwMode="auto">
          <a:xfrm>
            <a:off x="869305" y="2725046"/>
            <a:ext cx="5226695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BAA66AE-4EF0-4CD8-B61E-6D0EBAEB41FF}"/>
              </a:ext>
            </a:extLst>
          </p:cNvPr>
          <p:cNvSpPr txBox="1"/>
          <p:nvPr/>
        </p:nvSpPr>
        <p:spPr>
          <a:xfrm>
            <a:off x="2406748" y="6182621"/>
            <a:ext cx="50652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  <a:r>
              <a:rPr lang="en-US" altLang="ko-KR" baseline="30000" dirty="0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</a:t>
            </a:r>
            <a:r>
              <a:rPr lang="en-US" altLang="ko-KR" dirty="0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layer                  </a:t>
            </a:r>
            <a:r>
              <a:rPr lang="en-US" altLang="ko-KR" dirty="0">
                <a:solidFill>
                  <a:srgbClr val="00B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2</a:t>
            </a:r>
            <a:r>
              <a:rPr lang="en-US" altLang="ko-KR" baseline="30000" dirty="0">
                <a:solidFill>
                  <a:srgbClr val="00B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nd</a:t>
            </a:r>
            <a:r>
              <a:rPr lang="en-US" altLang="ko-KR" dirty="0">
                <a:solidFill>
                  <a:srgbClr val="00B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layer               </a:t>
            </a:r>
            <a:r>
              <a:rPr lang="en-US" altLang="ko-KR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3</a:t>
            </a:r>
            <a:r>
              <a:rPr lang="en-US" altLang="ko-KR" baseline="300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rd</a:t>
            </a:r>
            <a:r>
              <a:rPr lang="en-US" altLang="ko-KR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layer </a:t>
            </a:r>
            <a:endParaRPr lang="ko-KR" altLang="en-US" dirty="0">
              <a:solidFill>
                <a:srgbClr val="0070C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7850B96-C7FA-495F-84F6-BC3CA4A80122}"/>
                  </a:ext>
                </a:extLst>
              </p:cNvPr>
              <p:cNvSpPr txBox="1"/>
              <p:nvPr/>
            </p:nvSpPr>
            <p:spPr>
              <a:xfrm>
                <a:off x="115912" y="2058056"/>
                <a:ext cx="8382882" cy="430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𝑅𝑒𝐿𝑈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b="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7850B96-C7FA-495F-84F6-BC3CA4A80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12" y="2058056"/>
                <a:ext cx="8382882" cy="4305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Picture 2">
            <a:extLst>
              <a:ext uri="{FF2B5EF4-FFF2-40B4-BE49-F238E27FC236}">
                <a16:creationId xmlns:a16="http://schemas.microsoft.com/office/drawing/2014/main" id="{EA95831F-B00D-4C3A-A95C-34D2DD2509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2" r="48883"/>
          <a:stretch/>
        </p:blipFill>
        <p:spPr bwMode="auto">
          <a:xfrm>
            <a:off x="6030306" y="2731395"/>
            <a:ext cx="1899258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5AA33B49-325B-40DE-BBE2-66D144F9A8D8}"/>
              </a:ext>
            </a:extLst>
          </p:cNvPr>
          <p:cNvSpPr/>
          <p:nvPr/>
        </p:nvSpPr>
        <p:spPr>
          <a:xfrm>
            <a:off x="7508981" y="4514949"/>
            <a:ext cx="156263" cy="123727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자유형: 도형 73">
            <a:extLst>
              <a:ext uri="{FF2B5EF4-FFF2-40B4-BE49-F238E27FC236}">
                <a16:creationId xmlns:a16="http://schemas.microsoft.com/office/drawing/2014/main" id="{CBFBE4D8-0674-4815-B5F2-FB3C69D974C5}"/>
              </a:ext>
            </a:extLst>
          </p:cNvPr>
          <p:cNvSpPr/>
          <p:nvPr/>
        </p:nvSpPr>
        <p:spPr>
          <a:xfrm>
            <a:off x="7515521" y="4534835"/>
            <a:ext cx="143181" cy="91936"/>
          </a:xfrm>
          <a:custGeom>
            <a:avLst/>
            <a:gdLst>
              <a:gd name="connsiteX0" fmla="*/ 0 w 3275045"/>
              <a:gd name="connsiteY0" fmla="*/ 2090058 h 2104599"/>
              <a:gd name="connsiteX1" fmla="*/ 1203649 w 3275045"/>
              <a:gd name="connsiteY1" fmla="*/ 1847462 h 2104599"/>
              <a:gd name="connsiteX2" fmla="*/ 2127380 w 3275045"/>
              <a:gd name="connsiteY2" fmla="*/ 326572 h 2104599"/>
              <a:gd name="connsiteX3" fmla="*/ 3275045 w 3275045"/>
              <a:gd name="connsiteY3" fmla="*/ 0 h 2104599"/>
              <a:gd name="connsiteX0" fmla="*/ 0 w 3275045"/>
              <a:gd name="connsiteY0" fmla="*/ 2090058 h 2098079"/>
              <a:gd name="connsiteX1" fmla="*/ 1184987 w 3275045"/>
              <a:gd name="connsiteY1" fmla="*/ 1800809 h 2098079"/>
              <a:gd name="connsiteX2" fmla="*/ 2127380 w 3275045"/>
              <a:gd name="connsiteY2" fmla="*/ 326572 h 2098079"/>
              <a:gd name="connsiteX3" fmla="*/ 3275045 w 3275045"/>
              <a:gd name="connsiteY3" fmla="*/ 0 h 2098079"/>
              <a:gd name="connsiteX0" fmla="*/ 0 w 3275045"/>
              <a:gd name="connsiteY0" fmla="*/ 2090058 h 2093556"/>
              <a:gd name="connsiteX1" fmla="*/ 1231640 w 3275045"/>
              <a:gd name="connsiteY1" fmla="*/ 1707503 h 2093556"/>
              <a:gd name="connsiteX2" fmla="*/ 2127380 w 3275045"/>
              <a:gd name="connsiteY2" fmla="*/ 326572 h 2093556"/>
              <a:gd name="connsiteX3" fmla="*/ 3275045 w 3275045"/>
              <a:gd name="connsiteY3" fmla="*/ 0 h 2093556"/>
              <a:gd name="connsiteX0" fmla="*/ 0 w 3275045"/>
              <a:gd name="connsiteY0" fmla="*/ 2090058 h 2093296"/>
              <a:gd name="connsiteX1" fmla="*/ 1231640 w 3275045"/>
              <a:gd name="connsiteY1" fmla="*/ 1707503 h 2093296"/>
              <a:gd name="connsiteX2" fmla="*/ 2043404 w 3275045"/>
              <a:gd name="connsiteY2" fmla="*/ 401217 h 2093296"/>
              <a:gd name="connsiteX3" fmla="*/ 3275045 w 3275045"/>
              <a:gd name="connsiteY3" fmla="*/ 0 h 2093296"/>
              <a:gd name="connsiteX0" fmla="*/ 0 w 3275045"/>
              <a:gd name="connsiteY0" fmla="*/ 2091408 h 2095263"/>
              <a:gd name="connsiteX1" fmla="*/ 1231640 w 3275045"/>
              <a:gd name="connsiteY1" fmla="*/ 1708853 h 2095263"/>
              <a:gd name="connsiteX2" fmla="*/ 2206809 w 3275045"/>
              <a:gd name="connsiteY2" fmla="*/ 239189 h 2095263"/>
              <a:gd name="connsiteX3" fmla="*/ 3275045 w 3275045"/>
              <a:gd name="connsiteY3" fmla="*/ 1350 h 2095263"/>
              <a:gd name="connsiteX0" fmla="*/ 0 w 3275045"/>
              <a:gd name="connsiteY0" fmla="*/ 2091408 h 2102903"/>
              <a:gd name="connsiteX1" fmla="*/ 1177183 w 3275045"/>
              <a:gd name="connsiteY1" fmla="*/ 1817807 h 2102903"/>
              <a:gd name="connsiteX2" fmla="*/ 2206809 w 3275045"/>
              <a:gd name="connsiteY2" fmla="*/ 239189 h 2102903"/>
              <a:gd name="connsiteX3" fmla="*/ 3275045 w 3275045"/>
              <a:gd name="connsiteY3" fmla="*/ 1350 h 2102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75045" h="2102903">
                <a:moveTo>
                  <a:pt x="0" y="2091408"/>
                </a:moveTo>
                <a:cubicBezTo>
                  <a:pt x="424543" y="2117067"/>
                  <a:pt x="809382" y="2126510"/>
                  <a:pt x="1177183" y="1817807"/>
                </a:cubicBezTo>
                <a:cubicBezTo>
                  <a:pt x="1544984" y="1509104"/>
                  <a:pt x="1861576" y="547099"/>
                  <a:pt x="2206809" y="239189"/>
                </a:cubicBezTo>
                <a:cubicBezTo>
                  <a:pt x="2552042" y="-68721"/>
                  <a:pt x="3061996" y="13791"/>
                  <a:pt x="3275045" y="1350"/>
                </a:cubicBezTo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BBF956-7716-4A0D-888F-8452E6409C0A}"/>
              </a:ext>
            </a:extLst>
          </p:cNvPr>
          <p:cNvSpPr txBox="1"/>
          <p:nvPr/>
        </p:nvSpPr>
        <p:spPr>
          <a:xfrm>
            <a:off x="7254065" y="4212774"/>
            <a:ext cx="734415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kumimoji="1" lang="en-US" altLang="ko-KR" sz="1100" b="1" dirty="0">
                <a:latin typeface="+mn-ea"/>
                <a:cs typeface="Noto Sans CJK KR DemiLight" charset="-127"/>
                <a:sym typeface="Wingdings" panose="05000000000000000000" pitchFamily="2" charset="2"/>
              </a:rPr>
              <a:t>Sigmoid</a:t>
            </a:r>
            <a:endParaRPr lang="ko-KR" altLang="en-US" sz="1100" dirty="0">
              <a:latin typeface="+mn-ea"/>
            </a:endParaRPr>
          </a:p>
        </p:txBody>
      </p:sp>
      <p:pic>
        <p:nvPicPr>
          <p:cNvPr id="77" name="Picture 2">
            <a:extLst>
              <a:ext uri="{FF2B5EF4-FFF2-40B4-BE49-F238E27FC236}">
                <a16:creationId xmlns:a16="http://schemas.microsoft.com/office/drawing/2014/main" id="{03870750-E442-428D-A816-4AC0EA3040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25" t="27493" r="-689" b="22619"/>
          <a:stretch/>
        </p:blipFill>
        <p:spPr bwMode="auto">
          <a:xfrm>
            <a:off x="7925595" y="3684233"/>
            <a:ext cx="1217775" cy="172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직사각형 77">
            <a:extLst>
              <a:ext uri="{FF2B5EF4-FFF2-40B4-BE49-F238E27FC236}">
                <a16:creationId xmlns:a16="http://schemas.microsoft.com/office/drawing/2014/main" id="{90D75FA9-B72B-4E8E-BB43-D07B574A78D0}"/>
              </a:ext>
            </a:extLst>
          </p:cNvPr>
          <p:cNvSpPr/>
          <p:nvPr/>
        </p:nvSpPr>
        <p:spPr>
          <a:xfrm>
            <a:off x="4133461" y="2051707"/>
            <a:ext cx="2034074" cy="462489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BF71F5A-7CB5-4E3A-829C-4115789EDA6B}"/>
              </a:ext>
            </a:extLst>
          </p:cNvPr>
          <p:cNvSpPr txBox="1"/>
          <p:nvPr/>
        </p:nvSpPr>
        <p:spPr>
          <a:xfrm>
            <a:off x="4601931" y="1450662"/>
            <a:ext cx="1303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  <a:r>
              <a:rPr lang="en-US" altLang="ko-KR" b="1" baseline="30000" dirty="0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</a:t>
            </a:r>
            <a:r>
              <a:rPr lang="en-US" altLang="ko-KR" b="1" dirty="0">
                <a:solidFill>
                  <a:srgbClr val="FF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layer </a:t>
            </a:r>
            <a:endParaRPr lang="ko-KR" altLang="en-US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6A793C63-3B18-4B28-8099-1B8B508DCD90}"/>
              </a:ext>
            </a:extLst>
          </p:cNvPr>
          <p:cNvSpPr/>
          <p:nvPr/>
        </p:nvSpPr>
        <p:spPr>
          <a:xfrm>
            <a:off x="3004475" y="1978091"/>
            <a:ext cx="3918840" cy="605453"/>
          </a:xfrm>
          <a:prstGeom prst="rect">
            <a:avLst/>
          </a:prstGeom>
          <a:noFill/>
          <a:ln w="444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84882E8-3A35-4226-A7BA-D943021AB68D}"/>
              </a:ext>
            </a:extLst>
          </p:cNvPr>
          <p:cNvSpPr txBox="1"/>
          <p:nvPr/>
        </p:nvSpPr>
        <p:spPr>
          <a:xfrm>
            <a:off x="3085286" y="1450662"/>
            <a:ext cx="12479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2</a:t>
            </a:r>
            <a:r>
              <a:rPr lang="en-US" altLang="ko-KR" baseline="30000" dirty="0">
                <a:solidFill>
                  <a:srgbClr val="00B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nd</a:t>
            </a:r>
            <a:r>
              <a:rPr lang="en-US" altLang="ko-KR" dirty="0">
                <a:solidFill>
                  <a:srgbClr val="00B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layer</a:t>
            </a:r>
            <a:endParaRPr lang="ko-KR" alt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6271C24-E5C9-4C66-85D3-6C4C9111FA8D}"/>
              </a:ext>
            </a:extLst>
          </p:cNvPr>
          <p:cNvSpPr/>
          <p:nvPr/>
        </p:nvSpPr>
        <p:spPr>
          <a:xfrm>
            <a:off x="1464948" y="1889807"/>
            <a:ext cx="6261125" cy="772673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F014354-D7B2-465A-A8F7-5A55939A1678}"/>
              </a:ext>
            </a:extLst>
          </p:cNvPr>
          <p:cNvSpPr txBox="1"/>
          <p:nvPr/>
        </p:nvSpPr>
        <p:spPr>
          <a:xfrm>
            <a:off x="1693192" y="1444963"/>
            <a:ext cx="1278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3</a:t>
            </a:r>
            <a:r>
              <a:rPr lang="en-US" altLang="ko-KR" baseline="300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rd</a:t>
            </a:r>
            <a:r>
              <a:rPr lang="en-US" altLang="ko-KR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layer </a:t>
            </a:r>
            <a:endParaRPr lang="ko-KR" altLang="en-US" dirty="0">
              <a:solidFill>
                <a:srgbClr val="0070C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5176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143000" y="1641618"/>
            <a:ext cx="9905999" cy="1225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CNN Pooling Layer → Translation Invariance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</p:txBody>
      </p:sp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텍스트 상자 6">
            <a:extLst>
              <a:ext uri="{FF2B5EF4-FFF2-40B4-BE49-F238E27FC236}">
                <a16:creationId xmlns:a16="http://schemas.microsoft.com/office/drawing/2014/main" id="{AB347DD3-C5EC-486A-9833-381DFB6CF479}"/>
              </a:ext>
            </a:extLst>
          </p:cNvPr>
          <p:cNvSpPr txBox="1"/>
          <p:nvPr/>
        </p:nvSpPr>
        <p:spPr>
          <a:xfrm>
            <a:off x="454598" y="297932"/>
            <a:ext cx="571342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Graph Convolution Network</a:t>
            </a:r>
          </a:p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Readout 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C28B42-F2E3-4B4D-AAA2-E219824E3D33}"/>
              </a:ext>
            </a:extLst>
          </p:cNvPr>
          <p:cNvSpPr txBox="1"/>
          <p:nvPr/>
        </p:nvSpPr>
        <p:spPr>
          <a:xfrm>
            <a:off x="8516983" y="6596390"/>
            <a:ext cx="367501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https://tkipf.github.io/graph-convolutional-networks/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5E3FFCB-95D4-4641-B225-C5D07889F0BA}"/>
              </a:ext>
            </a:extLst>
          </p:cNvPr>
          <p:cNvGrpSpPr/>
          <p:nvPr/>
        </p:nvGrpSpPr>
        <p:grpSpPr>
          <a:xfrm>
            <a:off x="8257150" y="444813"/>
            <a:ext cx="3030997" cy="1081371"/>
            <a:chOff x="6634065" y="983537"/>
            <a:chExt cx="5253135" cy="1874165"/>
          </a:xfrm>
        </p:grpSpPr>
        <p:pic>
          <p:nvPicPr>
            <p:cNvPr id="10" name="Picture 2" descr="Lightbox">
              <a:extLst>
                <a:ext uri="{FF2B5EF4-FFF2-40B4-BE49-F238E27FC236}">
                  <a16:creationId xmlns:a16="http://schemas.microsoft.com/office/drawing/2014/main" id="{950869D0-919F-4E86-8037-BA32DF8F68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4065" y="983537"/>
              <a:ext cx="5253135" cy="1874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B18E9A3-B142-46BC-ADAD-CC9B44EB8281}"/>
                </a:ext>
              </a:extLst>
            </p:cNvPr>
            <p:cNvSpPr/>
            <p:nvPr/>
          </p:nvSpPr>
          <p:spPr>
            <a:xfrm>
              <a:off x="6667500" y="1462088"/>
              <a:ext cx="452438" cy="44291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0C733E2-9D15-4411-A21A-FD48FBFE78CB}"/>
                </a:ext>
              </a:extLst>
            </p:cNvPr>
            <p:cNvSpPr/>
            <p:nvPr/>
          </p:nvSpPr>
          <p:spPr>
            <a:xfrm>
              <a:off x="7577137" y="1019176"/>
              <a:ext cx="452438" cy="44291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ADF0479-83C7-41CE-A74E-7EB8EA3D686B}"/>
                </a:ext>
              </a:extLst>
            </p:cNvPr>
            <p:cNvSpPr/>
            <p:nvPr/>
          </p:nvSpPr>
          <p:spPr>
            <a:xfrm>
              <a:off x="6667597" y="1905000"/>
              <a:ext cx="452438" cy="44291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508D35A-A74D-421A-95F8-B474079D9058}"/>
                </a:ext>
              </a:extLst>
            </p:cNvPr>
            <p:cNvSpPr/>
            <p:nvPr/>
          </p:nvSpPr>
          <p:spPr>
            <a:xfrm>
              <a:off x="8020342" y="2375042"/>
              <a:ext cx="452438" cy="44291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Picture 4">
            <a:extLst>
              <a:ext uri="{FF2B5EF4-FFF2-40B4-BE49-F238E27FC236}">
                <a16:creationId xmlns:a16="http://schemas.microsoft.com/office/drawing/2014/main" id="{133D933C-B99F-451C-A6B0-1CC35579B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731"/>
          <a:stretch/>
        </p:blipFill>
        <p:spPr bwMode="auto">
          <a:xfrm>
            <a:off x="8082978" y="1641619"/>
            <a:ext cx="3563403" cy="97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9194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143000" y="1641618"/>
            <a:ext cx="9905999" cy="1225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CNN Pooling Layer → Translation Invariance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GCN Readout Layer → Isomorphism Invariance</a:t>
            </a:r>
          </a:p>
        </p:txBody>
      </p:sp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텍스트 상자 6">
            <a:extLst>
              <a:ext uri="{FF2B5EF4-FFF2-40B4-BE49-F238E27FC236}">
                <a16:creationId xmlns:a16="http://schemas.microsoft.com/office/drawing/2014/main" id="{AB347DD3-C5EC-486A-9833-381DFB6CF479}"/>
              </a:ext>
            </a:extLst>
          </p:cNvPr>
          <p:cNvSpPr txBox="1"/>
          <p:nvPr/>
        </p:nvSpPr>
        <p:spPr>
          <a:xfrm>
            <a:off x="454598" y="297932"/>
            <a:ext cx="571342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Graph Convolution Network</a:t>
            </a:r>
          </a:p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Readout Layer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558C8B-4B34-4DA4-988D-713600FFAD66}"/>
              </a:ext>
            </a:extLst>
          </p:cNvPr>
          <p:cNvSpPr txBox="1"/>
          <p:nvPr/>
        </p:nvSpPr>
        <p:spPr>
          <a:xfrm>
            <a:off x="6095999" y="6596390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https://github.com/heartcored98/Standalone-DeepLearning/blob/master/Lec9/Lec9-A.pdf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3AFF8E-69F4-4AB3-89F7-9B7AE762A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918" y="2978331"/>
            <a:ext cx="6062694" cy="3618059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6BCEF18-9988-4E3B-B431-F6758C23E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860" y="353677"/>
            <a:ext cx="1284515" cy="256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같음 기호 21">
            <a:extLst>
              <a:ext uri="{FF2B5EF4-FFF2-40B4-BE49-F238E27FC236}">
                <a16:creationId xmlns:a16="http://schemas.microsoft.com/office/drawing/2014/main" id="{F99D7CBA-FEE7-4DC6-BBEA-53D2F32551F3}"/>
              </a:ext>
            </a:extLst>
          </p:cNvPr>
          <p:cNvSpPr/>
          <p:nvPr/>
        </p:nvSpPr>
        <p:spPr>
          <a:xfrm>
            <a:off x="9051641" y="1306864"/>
            <a:ext cx="757646" cy="66265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7098A68-66E8-44DF-852F-D437DBA17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663" y="497361"/>
            <a:ext cx="2288514" cy="2288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143000" y="1641618"/>
            <a:ext cx="9905999" cy="1225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CNN Pooling Layer → Translation Invariance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GCN Readout Layer → Isomorphism Invariance</a:t>
            </a:r>
          </a:p>
        </p:txBody>
      </p:sp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텍스트 상자 6">
            <a:extLst>
              <a:ext uri="{FF2B5EF4-FFF2-40B4-BE49-F238E27FC236}">
                <a16:creationId xmlns:a16="http://schemas.microsoft.com/office/drawing/2014/main" id="{AB347DD3-C5EC-486A-9833-381DFB6CF479}"/>
              </a:ext>
            </a:extLst>
          </p:cNvPr>
          <p:cNvSpPr txBox="1"/>
          <p:nvPr/>
        </p:nvSpPr>
        <p:spPr>
          <a:xfrm>
            <a:off x="454598" y="297932"/>
            <a:ext cx="571342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Graph Convolution Network</a:t>
            </a:r>
          </a:p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Readout Layer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558C8B-4B34-4DA4-988D-713600FFAD66}"/>
              </a:ext>
            </a:extLst>
          </p:cNvPr>
          <p:cNvSpPr txBox="1"/>
          <p:nvPr/>
        </p:nvSpPr>
        <p:spPr>
          <a:xfrm>
            <a:off x="6095999" y="6596390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https://github.com/heartcored98/Standalone-DeepLearning/blob/master/Lec9/Lec9-A.pdf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3AFF8E-69F4-4AB3-89F7-9B7AE762A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918" y="2978331"/>
            <a:ext cx="6062694" cy="361805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EDE0336-ABAB-4AA9-AEB5-EA44968C3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78" y="3381515"/>
            <a:ext cx="5230582" cy="2968186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E7399E8B-E2D6-4467-84CB-DA6F06AF3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860" y="353677"/>
            <a:ext cx="1284515" cy="256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같음 기호 19">
            <a:extLst>
              <a:ext uri="{FF2B5EF4-FFF2-40B4-BE49-F238E27FC236}">
                <a16:creationId xmlns:a16="http://schemas.microsoft.com/office/drawing/2014/main" id="{6930562B-8E09-4884-9B9B-31FCC057FDC4}"/>
              </a:ext>
            </a:extLst>
          </p:cNvPr>
          <p:cNvSpPr/>
          <p:nvPr/>
        </p:nvSpPr>
        <p:spPr>
          <a:xfrm>
            <a:off x="9051641" y="1306864"/>
            <a:ext cx="757646" cy="66265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F33BEE41-A3E4-4FDF-9C60-61E52E574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663" y="497361"/>
            <a:ext cx="2288514" cy="2288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0407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328048" y="2967335"/>
            <a:ext cx="3535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5400" b="1" dirty="0">
                <a:latin typeface="Kohinoor Devanagari" charset="0"/>
                <a:ea typeface="Noto Sans CJK KR DemiLight" charset="-127"/>
                <a:cs typeface="Kohinoor Devanagari" charset="0"/>
                <a:sym typeface="Wingdings" panose="05000000000000000000" pitchFamily="2" charset="2"/>
              </a:rPr>
              <a:t>QUESTION?</a:t>
            </a:r>
            <a:endParaRPr kumimoji="1" lang="en-US" altLang="ko-KR" sz="5400" b="1" dirty="0">
              <a:latin typeface="Kohinoor Devanagari" charset="0"/>
              <a:ea typeface="Kohinoor Devanagari" charset="0"/>
              <a:cs typeface="Kohinoor Devanaga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5770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17061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Contents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485862" y="1557728"/>
            <a:ext cx="5529044" cy="4918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1. Introduction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a. Deep Learning 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b. Convolutional Neural Network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c. Graph Neural Network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2. </a:t>
            </a: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Graph Convolution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3. </a:t>
            </a:r>
            <a:r>
              <a:rPr kumimoji="1" lang="en-US" altLang="ko-KR" sz="2000" b="1" dirty="0">
                <a:solidFill>
                  <a:srgbClr val="FF0000"/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Spectral vs Spatial Convolution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a. Fourier Transform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b. Laplacian to Fourier Transform</a:t>
            </a:r>
          </a:p>
        </p:txBody>
      </p:sp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텍스트 상자 9">
            <a:extLst>
              <a:ext uri="{FF2B5EF4-FFF2-40B4-BE49-F238E27FC236}">
                <a16:creationId xmlns:a16="http://schemas.microsoft.com/office/drawing/2014/main" id="{00670BF0-6610-45B0-ABC9-2F85AE44FECC}"/>
              </a:ext>
            </a:extLst>
          </p:cNvPr>
          <p:cNvSpPr txBox="1"/>
          <p:nvPr/>
        </p:nvSpPr>
        <p:spPr>
          <a:xfrm>
            <a:off x="6248400" y="1557728"/>
            <a:ext cx="5610138" cy="368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4. Cluster-GCN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a. Gradient Descent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b. Cluster-GCN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5. Application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a. Two-hand Reconstruction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6. References</a:t>
            </a:r>
          </a:p>
        </p:txBody>
      </p:sp>
    </p:spTree>
    <p:extLst>
      <p:ext uri="{BB962C8B-B14F-4D97-AF65-F5344CB8AC3E}">
        <p14:creationId xmlns:p14="http://schemas.microsoft.com/office/powerpoint/2010/main" val="10932705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38940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Graph Convolution</a:t>
            </a:r>
          </a:p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Spatial vs Spectral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143000" y="1641617"/>
            <a:ext cx="9905999" cy="4918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Spatial Convolution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Update feature of central unit (node, pixel) with its neighbor’s features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Less computation compared to Spectral Convolution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Spectral Convolution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Graph Signal Processing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Feature extracting by noise removal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Filtering / Fourier Transform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Spectral Convolution → Spatial Convolution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7115FA-E93E-45F5-A1C1-1EC91EDBD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949" y="627885"/>
            <a:ext cx="3951660" cy="162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302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38940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Graph Convolution</a:t>
            </a:r>
          </a:p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Spatial vs Spectral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143000" y="1641617"/>
            <a:ext cx="9905999" cy="1225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Spatial Graph Convolution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Update feature of central unit (node, pixel) with its neighbor’s features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B31306C-9698-4AA3-8658-2174CBC632A4}"/>
              </a:ext>
            </a:extLst>
          </p:cNvPr>
          <p:cNvSpPr/>
          <p:nvPr/>
        </p:nvSpPr>
        <p:spPr>
          <a:xfrm>
            <a:off x="822564" y="5297870"/>
            <a:ext cx="360000" cy="360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8796710-4B43-49CE-9427-0E87DD243259}"/>
              </a:ext>
            </a:extLst>
          </p:cNvPr>
          <p:cNvSpPr/>
          <p:nvPr/>
        </p:nvSpPr>
        <p:spPr>
          <a:xfrm>
            <a:off x="455137" y="4156429"/>
            <a:ext cx="360000" cy="360000"/>
          </a:xfrm>
          <a:prstGeom prst="ellipse">
            <a:avLst/>
          </a:prstGeom>
          <a:solidFill>
            <a:srgbClr val="FFD1D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C73A82E-69D1-413F-BF2E-EA490527D359}"/>
              </a:ext>
            </a:extLst>
          </p:cNvPr>
          <p:cNvSpPr/>
          <p:nvPr/>
        </p:nvSpPr>
        <p:spPr>
          <a:xfrm>
            <a:off x="1642024" y="4225679"/>
            <a:ext cx="360000" cy="360000"/>
          </a:xfrm>
          <a:prstGeom prst="ellipse">
            <a:avLst/>
          </a:prstGeom>
          <a:solidFill>
            <a:srgbClr val="E5FFF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C24CB0B-6D65-4CBE-98DE-D13BD496B4F7}"/>
              </a:ext>
            </a:extLst>
          </p:cNvPr>
          <p:cNvCxnSpPr>
            <a:cxnSpLocks/>
            <a:stCxn id="25" idx="5"/>
            <a:endCxn id="28" idx="1"/>
          </p:cNvCxnSpPr>
          <p:nvPr/>
        </p:nvCxnSpPr>
        <p:spPr>
          <a:xfrm>
            <a:off x="762416" y="4463708"/>
            <a:ext cx="216154" cy="2516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6290F4A4-586E-46DD-A948-40C0B7CAC5E5}"/>
              </a:ext>
            </a:extLst>
          </p:cNvPr>
          <p:cNvSpPr/>
          <p:nvPr/>
        </p:nvSpPr>
        <p:spPr>
          <a:xfrm>
            <a:off x="925849" y="4662676"/>
            <a:ext cx="360000" cy="360000"/>
          </a:xfrm>
          <a:prstGeom prst="ellipse">
            <a:avLst/>
          </a:prstGeom>
          <a:solidFill>
            <a:srgbClr val="C9F1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CB01567-B1DF-42E6-B1B7-DF51C66EECD7}"/>
              </a:ext>
            </a:extLst>
          </p:cNvPr>
          <p:cNvCxnSpPr>
            <a:cxnSpLocks/>
            <a:stCxn id="28" idx="7"/>
            <a:endCxn id="26" idx="3"/>
          </p:cNvCxnSpPr>
          <p:nvPr/>
        </p:nvCxnSpPr>
        <p:spPr>
          <a:xfrm flipV="1">
            <a:off x="1233128" y="4532958"/>
            <a:ext cx="461617" cy="182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12995E3-5BE3-4697-A965-7E4EFD5580C1}"/>
              </a:ext>
            </a:extLst>
          </p:cNvPr>
          <p:cNvCxnSpPr>
            <a:cxnSpLocks/>
            <a:stCxn id="28" idx="4"/>
            <a:endCxn id="24" idx="0"/>
          </p:cNvCxnSpPr>
          <p:nvPr/>
        </p:nvCxnSpPr>
        <p:spPr>
          <a:xfrm flipH="1">
            <a:off x="1002564" y="5022676"/>
            <a:ext cx="103285" cy="2751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표 31756">
            <a:extLst>
              <a:ext uri="{FF2B5EF4-FFF2-40B4-BE49-F238E27FC236}">
                <a16:creationId xmlns:a16="http://schemas.microsoft.com/office/drawing/2014/main" id="{BCB13147-6495-41B7-A6D3-1B5002F16D78}"/>
              </a:ext>
            </a:extLst>
          </p:cNvPr>
          <p:cNvGraphicFramePr>
            <a:graphicFrameLocks noGrp="1"/>
          </p:cNvGraphicFramePr>
          <p:nvPr/>
        </p:nvGraphicFramePr>
        <p:xfrm>
          <a:off x="1087702" y="3163506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32" name="표 31756">
            <a:extLst>
              <a:ext uri="{FF2B5EF4-FFF2-40B4-BE49-F238E27FC236}">
                <a16:creationId xmlns:a16="http://schemas.microsoft.com/office/drawing/2014/main" id="{283D02D3-2C4C-49BD-80DF-5277EE61F95A}"/>
              </a:ext>
            </a:extLst>
          </p:cNvPr>
          <p:cNvGraphicFramePr>
            <a:graphicFrameLocks noGrp="1"/>
          </p:cNvGraphicFramePr>
          <p:nvPr/>
        </p:nvGraphicFramePr>
        <p:xfrm>
          <a:off x="70664" y="3133548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33" name="표 31756">
            <a:extLst>
              <a:ext uri="{FF2B5EF4-FFF2-40B4-BE49-F238E27FC236}">
                <a16:creationId xmlns:a16="http://schemas.microsoft.com/office/drawing/2014/main" id="{656830E7-E417-4DE2-A9EC-D6CEC0E165D5}"/>
              </a:ext>
            </a:extLst>
          </p:cNvPr>
          <p:cNvGraphicFramePr>
            <a:graphicFrameLocks noGrp="1"/>
          </p:cNvGraphicFramePr>
          <p:nvPr/>
        </p:nvGraphicFramePr>
        <p:xfrm>
          <a:off x="2104367" y="3010459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34" name="표 31756">
            <a:extLst>
              <a:ext uri="{FF2B5EF4-FFF2-40B4-BE49-F238E27FC236}">
                <a16:creationId xmlns:a16="http://schemas.microsoft.com/office/drawing/2014/main" id="{AB803D67-9437-436A-A90C-C3F27434DA02}"/>
              </a:ext>
            </a:extLst>
          </p:cNvPr>
          <p:cNvGraphicFramePr>
            <a:graphicFrameLocks noGrp="1"/>
          </p:cNvGraphicFramePr>
          <p:nvPr/>
        </p:nvGraphicFramePr>
        <p:xfrm>
          <a:off x="369903" y="5297870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355CC93-606E-4276-91F5-515696C7D1A3}"/>
              </a:ext>
            </a:extLst>
          </p:cNvPr>
          <p:cNvCxnSpPr>
            <a:cxnSpLocks/>
            <a:stCxn id="25" idx="4"/>
          </p:cNvCxnSpPr>
          <p:nvPr/>
        </p:nvCxnSpPr>
        <p:spPr>
          <a:xfrm>
            <a:off x="635137" y="4516429"/>
            <a:ext cx="289088" cy="7814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41433F9-AA0A-4910-BFD0-7828C4367862}"/>
              </a:ext>
            </a:extLst>
          </p:cNvPr>
          <p:cNvSpPr txBox="1"/>
          <p:nvPr/>
        </p:nvSpPr>
        <p:spPr>
          <a:xfrm>
            <a:off x="829867" y="6381274"/>
            <a:ext cx="7053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N=0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34912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38940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Graph Convolution</a:t>
            </a:r>
          </a:p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Spatial vs Spectral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143000" y="1641617"/>
            <a:ext cx="9905999" cy="1225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Spatial Graph Convolution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Update feature of central unit (node, pixel) with its neighbor’s features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B31306C-9698-4AA3-8658-2174CBC632A4}"/>
              </a:ext>
            </a:extLst>
          </p:cNvPr>
          <p:cNvSpPr/>
          <p:nvPr/>
        </p:nvSpPr>
        <p:spPr>
          <a:xfrm>
            <a:off x="822564" y="5297870"/>
            <a:ext cx="360000" cy="360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8796710-4B43-49CE-9427-0E87DD243259}"/>
              </a:ext>
            </a:extLst>
          </p:cNvPr>
          <p:cNvSpPr/>
          <p:nvPr/>
        </p:nvSpPr>
        <p:spPr>
          <a:xfrm>
            <a:off x="455137" y="4156429"/>
            <a:ext cx="360000" cy="360000"/>
          </a:xfrm>
          <a:prstGeom prst="ellipse">
            <a:avLst/>
          </a:prstGeom>
          <a:solidFill>
            <a:srgbClr val="FFD1D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C73A82E-69D1-413F-BF2E-EA490527D359}"/>
              </a:ext>
            </a:extLst>
          </p:cNvPr>
          <p:cNvSpPr/>
          <p:nvPr/>
        </p:nvSpPr>
        <p:spPr>
          <a:xfrm>
            <a:off x="1642024" y="4225679"/>
            <a:ext cx="360000" cy="360000"/>
          </a:xfrm>
          <a:prstGeom prst="ellipse">
            <a:avLst/>
          </a:prstGeom>
          <a:solidFill>
            <a:srgbClr val="E5FFF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C24CB0B-6D65-4CBE-98DE-D13BD496B4F7}"/>
              </a:ext>
            </a:extLst>
          </p:cNvPr>
          <p:cNvCxnSpPr>
            <a:cxnSpLocks/>
            <a:stCxn id="25" idx="5"/>
            <a:endCxn id="28" idx="1"/>
          </p:cNvCxnSpPr>
          <p:nvPr/>
        </p:nvCxnSpPr>
        <p:spPr>
          <a:xfrm>
            <a:off x="762416" y="4463708"/>
            <a:ext cx="216154" cy="2516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6290F4A4-586E-46DD-A948-40C0B7CAC5E5}"/>
              </a:ext>
            </a:extLst>
          </p:cNvPr>
          <p:cNvSpPr/>
          <p:nvPr/>
        </p:nvSpPr>
        <p:spPr>
          <a:xfrm>
            <a:off x="925849" y="4662676"/>
            <a:ext cx="360000" cy="360000"/>
          </a:xfrm>
          <a:prstGeom prst="ellipse">
            <a:avLst/>
          </a:prstGeom>
          <a:solidFill>
            <a:srgbClr val="C9F1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CB01567-B1DF-42E6-B1B7-DF51C66EECD7}"/>
              </a:ext>
            </a:extLst>
          </p:cNvPr>
          <p:cNvCxnSpPr>
            <a:cxnSpLocks/>
            <a:stCxn id="28" idx="7"/>
            <a:endCxn id="26" idx="3"/>
          </p:cNvCxnSpPr>
          <p:nvPr/>
        </p:nvCxnSpPr>
        <p:spPr>
          <a:xfrm flipV="1">
            <a:off x="1233128" y="4532958"/>
            <a:ext cx="461617" cy="182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12995E3-5BE3-4697-A965-7E4EFD5580C1}"/>
              </a:ext>
            </a:extLst>
          </p:cNvPr>
          <p:cNvCxnSpPr>
            <a:cxnSpLocks/>
            <a:stCxn id="28" idx="4"/>
            <a:endCxn id="24" idx="0"/>
          </p:cNvCxnSpPr>
          <p:nvPr/>
        </p:nvCxnSpPr>
        <p:spPr>
          <a:xfrm flipH="1">
            <a:off x="1002564" y="5022676"/>
            <a:ext cx="103285" cy="2751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표 31756">
            <a:extLst>
              <a:ext uri="{FF2B5EF4-FFF2-40B4-BE49-F238E27FC236}">
                <a16:creationId xmlns:a16="http://schemas.microsoft.com/office/drawing/2014/main" id="{BCB13147-6495-41B7-A6D3-1B5002F16D78}"/>
              </a:ext>
            </a:extLst>
          </p:cNvPr>
          <p:cNvGraphicFramePr>
            <a:graphicFrameLocks noGrp="1"/>
          </p:cNvGraphicFramePr>
          <p:nvPr/>
        </p:nvGraphicFramePr>
        <p:xfrm>
          <a:off x="1087702" y="3163506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32" name="표 31756">
            <a:extLst>
              <a:ext uri="{FF2B5EF4-FFF2-40B4-BE49-F238E27FC236}">
                <a16:creationId xmlns:a16="http://schemas.microsoft.com/office/drawing/2014/main" id="{283D02D3-2C4C-49BD-80DF-5277EE61F95A}"/>
              </a:ext>
            </a:extLst>
          </p:cNvPr>
          <p:cNvGraphicFramePr>
            <a:graphicFrameLocks noGrp="1"/>
          </p:cNvGraphicFramePr>
          <p:nvPr/>
        </p:nvGraphicFramePr>
        <p:xfrm>
          <a:off x="70664" y="3133548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33" name="표 31756">
            <a:extLst>
              <a:ext uri="{FF2B5EF4-FFF2-40B4-BE49-F238E27FC236}">
                <a16:creationId xmlns:a16="http://schemas.microsoft.com/office/drawing/2014/main" id="{656830E7-E417-4DE2-A9EC-D6CEC0E165D5}"/>
              </a:ext>
            </a:extLst>
          </p:cNvPr>
          <p:cNvGraphicFramePr>
            <a:graphicFrameLocks noGrp="1"/>
          </p:cNvGraphicFramePr>
          <p:nvPr/>
        </p:nvGraphicFramePr>
        <p:xfrm>
          <a:off x="2104367" y="3010459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34" name="표 31756">
            <a:extLst>
              <a:ext uri="{FF2B5EF4-FFF2-40B4-BE49-F238E27FC236}">
                <a16:creationId xmlns:a16="http://schemas.microsoft.com/office/drawing/2014/main" id="{AB803D67-9437-436A-A90C-C3F27434DA02}"/>
              </a:ext>
            </a:extLst>
          </p:cNvPr>
          <p:cNvGraphicFramePr>
            <a:graphicFrameLocks noGrp="1"/>
          </p:cNvGraphicFramePr>
          <p:nvPr/>
        </p:nvGraphicFramePr>
        <p:xfrm>
          <a:off x="369903" y="5297870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355CC93-606E-4276-91F5-515696C7D1A3}"/>
              </a:ext>
            </a:extLst>
          </p:cNvPr>
          <p:cNvCxnSpPr>
            <a:cxnSpLocks/>
            <a:stCxn id="25" idx="4"/>
          </p:cNvCxnSpPr>
          <p:nvPr/>
        </p:nvCxnSpPr>
        <p:spPr>
          <a:xfrm>
            <a:off x="635137" y="4516429"/>
            <a:ext cx="289088" cy="7814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B6392D02-31B4-4F05-BC19-F945DC5423C5}"/>
              </a:ext>
            </a:extLst>
          </p:cNvPr>
          <p:cNvSpPr/>
          <p:nvPr/>
        </p:nvSpPr>
        <p:spPr>
          <a:xfrm>
            <a:off x="2401605" y="4759679"/>
            <a:ext cx="705394" cy="4005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1433F9-AA0A-4910-BFD0-7828C4367862}"/>
              </a:ext>
            </a:extLst>
          </p:cNvPr>
          <p:cNvSpPr txBox="1"/>
          <p:nvPr/>
        </p:nvSpPr>
        <p:spPr>
          <a:xfrm>
            <a:off x="829867" y="6381274"/>
            <a:ext cx="7053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N=0</a:t>
            </a:r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3CFFE09-D13E-43F1-8309-C4154AA9D48F}"/>
              </a:ext>
            </a:extLst>
          </p:cNvPr>
          <p:cNvSpPr/>
          <p:nvPr/>
        </p:nvSpPr>
        <p:spPr>
          <a:xfrm>
            <a:off x="4169950" y="5350591"/>
            <a:ext cx="360000" cy="360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B8839CF-4AB2-4F6B-A92A-21A4D70EA632}"/>
              </a:ext>
            </a:extLst>
          </p:cNvPr>
          <p:cNvSpPr/>
          <p:nvPr/>
        </p:nvSpPr>
        <p:spPr>
          <a:xfrm>
            <a:off x="3802523" y="4209150"/>
            <a:ext cx="360000" cy="360000"/>
          </a:xfrm>
          <a:prstGeom prst="ellipse">
            <a:avLst/>
          </a:prstGeom>
          <a:solidFill>
            <a:srgbClr val="FFD1D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6271CB9-2AF8-498A-9C82-9E1743BE34C9}"/>
              </a:ext>
            </a:extLst>
          </p:cNvPr>
          <p:cNvSpPr/>
          <p:nvPr/>
        </p:nvSpPr>
        <p:spPr>
          <a:xfrm>
            <a:off x="4989410" y="4278400"/>
            <a:ext cx="360000" cy="360000"/>
          </a:xfrm>
          <a:prstGeom prst="ellipse">
            <a:avLst/>
          </a:prstGeom>
          <a:solidFill>
            <a:srgbClr val="E5FFF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D94825E-9E15-4734-8E52-41E16813B22D}"/>
              </a:ext>
            </a:extLst>
          </p:cNvPr>
          <p:cNvCxnSpPr>
            <a:cxnSpLocks/>
            <a:stCxn id="38" idx="5"/>
            <a:endCxn id="41" idx="1"/>
          </p:cNvCxnSpPr>
          <p:nvPr/>
        </p:nvCxnSpPr>
        <p:spPr>
          <a:xfrm>
            <a:off x="4109802" y="4516429"/>
            <a:ext cx="216154" cy="2516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3483DE5B-FBAC-49AD-B30E-14FD7EA5C11C}"/>
              </a:ext>
            </a:extLst>
          </p:cNvPr>
          <p:cNvSpPr/>
          <p:nvPr/>
        </p:nvSpPr>
        <p:spPr>
          <a:xfrm>
            <a:off x="4273235" y="4715397"/>
            <a:ext cx="360000" cy="360000"/>
          </a:xfrm>
          <a:prstGeom prst="ellipse">
            <a:avLst/>
          </a:prstGeom>
          <a:solidFill>
            <a:srgbClr val="C9F1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F082957-AB36-4FF3-89D9-61AE8775151E}"/>
              </a:ext>
            </a:extLst>
          </p:cNvPr>
          <p:cNvCxnSpPr>
            <a:cxnSpLocks/>
            <a:stCxn id="41" idx="7"/>
            <a:endCxn id="39" idx="3"/>
          </p:cNvCxnSpPr>
          <p:nvPr/>
        </p:nvCxnSpPr>
        <p:spPr>
          <a:xfrm flipV="1">
            <a:off x="4580514" y="4585679"/>
            <a:ext cx="461617" cy="182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EFE30B3-2855-466B-8C45-85AA2005F248}"/>
              </a:ext>
            </a:extLst>
          </p:cNvPr>
          <p:cNvCxnSpPr>
            <a:cxnSpLocks/>
            <a:stCxn id="41" idx="4"/>
            <a:endCxn id="37" idx="0"/>
          </p:cNvCxnSpPr>
          <p:nvPr/>
        </p:nvCxnSpPr>
        <p:spPr>
          <a:xfrm flipH="1">
            <a:off x="4349950" y="5075397"/>
            <a:ext cx="103285" cy="2751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표 31756">
            <a:extLst>
              <a:ext uri="{FF2B5EF4-FFF2-40B4-BE49-F238E27FC236}">
                <a16:creationId xmlns:a16="http://schemas.microsoft.com/office/drawing/2014/main" id="{27837484-901A-4DE7-B52C-CF533EBA170C}"/>
              </a:ext>
            </a:extLst>
          </p:cNvPr>
          <p:cNvGraphicFramePr>
            <a:graphicFrameLocks noGrp="1"/>
          </p:cNvGraphicFramePr>
          <p:nvPr/>
        </p:nvGraphicFramePr>
        <p:xfrm>
          <a:off x="4189625" y="2843130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45" name="표 31756">
            <a:extLst>
              <a:ext uri="{FF2B5EF4-FFF2-40B4-BE49-F238E27FC236}">
                <a16:creationId xmlns:a16="http://schemas.microsoft.com/office/drawing/2014/main" id="{02CBA2D8-92A8-4318-9D56-DC5C3CB8933B}"/>
              </a:ext>
            </a:extLst>
          </p:cNvPr>
          <p:cNvGraphicFramePr>
            <a:graphicFrameLocks noGrp="1"/>
          </p:cNvGraphicFramePr>
          <p:nvPr/>
        </p:nvGraphicFramePr>
        <p:xfrm>
          <a:off x="2906358" y="2847498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46" name="표 31756">
            <a:extLst>
              <a:ext uri="{FF2B5EF4-FFF2-40B4-BE49-F238E27FC236}">
                <a16:creationId xmlns:a16="http://schemas.microsoft.com/office/drawing/2014/main" id="{CDDC1C8C-5FBF-4C9B-9051-AC046AB9D704}"/>
              </a:ext>
            </a:extLst>
          </p:cNvPr>
          <p:cNvGraphicFramePr>
            <a:graphicFrameLocks noGrp="1"/>
          </p:cNvGraphicFramePr>
          <p:nvPr/>
        </p:nvGraphicFramePr>
        <p:xfrm>
          <a:off x="5491429" y="4017787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47" name="표 31756">
            <a:extLst>
              <a:ext uri="{FF2B5EF4-FFF2-40B4-BE49-F238E27FC236}">
                <a16:creationId xmlns:a16="http://schemas.microsoft.com/office/drawing/2014/main" id="{57CB4BB2-29C8-4A45-981B-9625D59E29F4}"/>
              </a:ext>
            </a:extLst>
          </p:cNvPr>
          <p:cNvGraphicFramePr>
            <a:graphicFrameLocks noGrp="1"/>
          </p:cNvGraphicFramePr>
          <p:nvPr/>
        </p:nvGraphicFramePr>
        <p:xfrm>
          <a:off x="3148225" y="5355386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49060585-9FC7-42AA-A314-EC5AE8C581D5}"/>
              </a:ext>
            </a:extLst>
          </p:cNvPr>
          <p:cNvCxnSpPr>
            <a:cxnSpLocks/>
            <a:stCxn id="38" idx="4"/>
          </p:cNvCxnSpPr>
          <p:nvPr/>
        </p:nvCxnSpPr>
        <p:spPr>
          <a:xfrm>
            <a:off x="3982523" y="4569150"/>
            <a:ext cx="289088" cy="7814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86233D1-A7E2-4709-BB7E-3442191AF568}"/>
              </a:ext>
            </a:extLst>
          </p:cNvPr>
          <p:cNvSpPr txBox="1"/>
          <p:nvPr/>
        </p:nvSpPr>
        <p:spPr>
          <a:xfrm>
            <a:off x="4177253" y="6433995"/>
            <a:ext cx="7053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N=1</a:t>
            </a:r>
            <a:endParaRPr lang="ko-KR" altLang="en-US" dirty="0"/>
          </a:p>
        </p:txBody>
      </p:sp>
      <p:graphicFrame>
        <p:nvGraphicFramePr>
          <p:cNvPr id="50" name="표 31756">
            <a:extLst>
              <a:ext uri="{FF2B5EF4-FFF2-40B4-BE49-F238E27FC236}">
                <a16:creationId xmlns:a16="http://schemas.microsoft.com/office/drawing/2014/main" id="{5D2B6B34-9FC1-4458-B4ED-610185CE4933}"/>
              </a:ext>
            </a:extLst>
          </p:cNvPr>
          <p:cNvGraphicFramePr>
            <a:graphicFrameLocks noGrp="1"/>
          </p:cNvGraphicFramePr>
          <p:nvPr/>
        </p:nvGraphicFramePr>
        <p:xfrm>
          <a:off x="3210435" y="2850042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51" name="표 31756">
            <a:extLst>
              <a:ext uri="{FF2B5EF4-FFF2-40B4-BE49-F238E27FC236}">
                <a16:creationId xmlns:a16="http://schemas.microsoft.com/office/drawing/2014/main" id="{B627CFFA-7FEB-48BD-A164-E1606D30D66E}"/>
              </a:ext>
            </a:extLst>
          </p:cNvPr>
          <p:cNvGraphicFramePr>
            <a:graphicFrameLocks noGrp="1"/>
          </p:cNvGraphicFramePr>
          <p:nvPr/>
        </p:nvGraphicFramePr>
        <p:xfrm>
          <a:off x="3505462" y="2847498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52" name="표 31756">
            <a:extLst>
              <a:ext uri="{FF2B5EF4-FFF2-40B4-BE49-F238E27FC236}">
                <a16:creationId xmlns:a16="http://schemas.microsoft.com/office/drawing/2014/main" id="{0A554664-A9F2-4A30-B60F-55467A77352B}"/>
              </a:ext>
            </a:extLst>
          </p:cNvPr>
          <p:cNvGraphicFramePr>
            <a:graphicFrameLocks noGrp="1"/>
          </p:cNvGraphicFramePr>
          <p:nvPr/>
        </p:nvGraphicFramePr>
        <p:xfrm>
          <a:off x="3454919" y="5357637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53" name="표 31756">
            <a:extLst>
              <a:ext uri="{FF2B5EF4-FFF2-40B4-BE49-F238E27FC236}">
                <a16:creationId xmlns:a16="http://schemas.microsoft.com/office/drawing/2014/main" id="{737C2ACF-183E-40CA-910A-BB5756710B74}"/>
              </a:ext>
            </a:extLst>
          </p:cNvPr>
          <p:cNvGraphicFramePr>
            <a:graphicFrameLocks noGrp="1"/>
          </p:cNvGraphicFramePr>
          <p:nvPr/>
        </p:nvGraphicFramePr>
        <p:xfrm>
          <a:off x="3758996" y="536018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54" name="표 31756">
            <a:extLst>
              <a:ext uri="{FF2B5EF4-FFF2-40B4-BE49-F238E27FC236}">
                <a16:creationId xmlns:a16="http://schemas.microsoft.com/office/drawing/2014/main" id="{67D7333A-1F6F-4E72-9C4B-180CA9BBF44A}"/>
              </a:ext>
            </a:extLst>
          </p:cNvPr>
          <p:cNvGraphicFramePr>
            <a:graphicFrameLocks noGrp="1"/>
          </p:cNvGraphicFramePr>
          <p:nvPr/>
        </p:nvGraphicFramePr>
        <p:xfrm>
          <a:off x="5799599" y="4017787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55" name="표 31756">
            <a:extLst>
              <a:ext uri="{FF2B5EF4-FFF2-40B4-BE49-F238E27FC236}">
                <a16:creationId xmlns:a16="http://schemas.microsoft.com/office/drawing/2014/main" id="{60A6E2FF-567C-4AE4-B761-E15D7B51A0A8}"/>
              </a:ext>
            </a:extLst>
          </p:cNvPr>
          <p:cNvGraphicFramePr>
            <a:graphicFrameLocks noGrp="1"/>
          </p:cNvGraphicFramePr>
          <p:nvPr/>
        </p:nvGraphicFramePr>
        <p:xfrm>
          <a:off x="4499352" y="2845247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56" name="표 31756">
            <a:extLst>
              <a:ext uri="{FF2B5EF4-FFF2-40B4-BE49-F238E27FC236}">
                <a16:creationId xmlns:a16="http://schemas.microsoft.com/office/drawing/2014/main" id="{864FEC97-B0FF-4139-B541-87465016E4AF}"/>
              </a:ext>
            </a:extLst>
          </p:cNvPr>
          <p:cNvGraphicFramePr>
            <a:graphicFrameLocks noGrp="1"/>
          </p:cNvGraphicFramePr>
          <p:nvPr/>
        </p:nvGraphicFramePr>
        <p:xfrm>
          <a:off x="4806046" y="2847498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57" name="표 31756">
            <a:extLst>
              <a:ext uri="{FF2B5EF4-FFF2-40B4-BE49-F238E27FC236}">
                <a16:creationId xmlns:a16="http://schemas.microsoft.com/office/drawing/2014/main" id="{24C71E8A-D6DC-486D-9F73-456A3C5E7874}"/>
              </a:ext>
            </a:extLst>
          </p:cNvPr>
          <p:cNvGraphicFramePr>
            <a:graphicFrameLocks noGrp="1"/>
          </p:cNvGraphicFramePr>
          <p:nvPr/>
        </p:nvGraphicFramePr>
        <p:xfrm>
          <a:off x="5112740" y="2840506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9B474C7B-B70C-464D-AA8E-3407576D1749}"/>
              </a:ext>
            </a:extLst>
          </p:cNvPr>
          <p:cNvSpPr/>
          <p:nvPr/>
        </p:nvSpPr>
        <p:spPr>
          <a:xfrm>
            <a:off x="2906358" y="2847498"/>
            <a:ext cx="869063" cy="13952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123A99A-AE78-487D-AF11-264270012A01}"/>
              </a:ext>
            </a:extLst>
          </p:cNvPr>
          <p:cNvSpPr/>
          <p:nvPr/>
        </p:nvSpPr>
        <p:spPr>
          <a:xfrm>
            <a:off x="4190663" y="2844970"/>
            <a:ext cx="1194738" cy="139522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1C58728-F27A-440D-853F-E469A812B1F6}"/>
              </a:ext>
            </a:extLst>
          </p:cNvPr>
          <p:cNvSpPr/>
          <p:nvPr/>
        </p:nvSpPr>
        <p:spPr>
          <a:xfrm>
            <a:off x="5501128" y="4002764"/>
            <a:ext cx="579197" cy="139522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4F0598E-31A1-4961-B29A-970125A7C77F}"/>
              </a:ext>
            </a:extLst>
          </p:cNvPr>
          <p:cNvSpPr/>
          <p:nvPr/>
        </p:nvSpPr>
        <p:spPr>
          <a:xfrm>
            <a:off x="3146601" y="5340598"/>
            <a:ext cx="869063" cy="1395220"/>
          </a:xfrm>
          <a:prstGeom prst="rect">
            <a:avLst/>
          </a:prstGeom>
          <a:noFill/>
          <a:ln w="57150"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88865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38940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Graph Convolution</a:t>
            </a:r>
          </a:p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Spatial vs Spectral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143000" y="1641617"/>
            <a:ext cx="9905999" cy="1225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Spatial Graph Convolution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Update feature of central unit (node, pixel) with its neighbor’s features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B31306C-9698-4AA3-8658-2174CBC632A4}"/>
              </a:ext>
            </a:extLst>
          </p:cNvPr>
          <p:cNvSpPr/>
          <p:nvPr/>
        </p:nvSpPr>
        <p:spPr>
          <a:xfrm>
            <a:off x="822564" y="5297870"/>
            <a:ext cx="360000" cy="360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8796710-4B43-49CE-9427-0E87DD243259}"/>
              </a:ext>
            </a:extLst>
          </p:cNvPr>
          <p:cNvSpPr/>
          <p:nvPr/>
        </p:nvSpPr>
        <p:spPr>
          <a:xfrm>
            <a:off x="455137" y="4156429"/>
            <a:ext cx="360000" cy="360000"/>
          </a:xfrm>
          <a:prstGeom prst="ellipse">
            <a:avLst/>
          </a:prstGeom>
          <a:solidFill>
            <a:srgbClr val="FFD1D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C73A82E-69D1-413F-BF2E-EA490527D359}"/>
              </a:ext>
            </a:extLst>
          </p:cNvPr>
          <p:cNvSpPr/>
          <p:nvPr/>
        </p:nvSpPr>
        <p:spPr>
          <a:xfrm>
            <a:off x="1642024" y="4225679"/>
            <a:ext cx="360000" cy="360000"/>
          </a:xfrm>
          <a:prstGeom prst="ellipse">
            <a:avLst/>
          </a:prstGeom>
          <a:solidFill>
            <a:srgbClr val="E5FFF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C24CB0B-6D65-4CBE-98DE-D13BD496B4F7}"/>
              </a:ext>
            </a:extLst>
          </p:cNvPr>
          <p:cNvCxnSpPr>
            <a:cxnSpLocks/>
            <a:stCxn id="25" idx="5"/>
            <a:endCxn id="28" idx="1"/>
          </p:cNvCxnSpPr>
          <p:nvPr/>
        </p:nvCxnSpPr>
        <p:spPr>
          <a:xfrm>
            <a:off x="762416" y="4463708"/>
            <a:ext cx="216154" cy="2516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6290F4A4-586E-46DD-A948-40C0B7CAC5E5}"/>
              </a:ext>
            </a:extLst>
          </p:cNvPr>
          <p:cNvSpPr/>
          <p:nvPr/>
        </p:nvSpPr>
        <p:spPr>
          <a:xfrm>
            <a:off x="925849" y="4662676"/>
            <a:ext cx="360000" cy="360000"/>
          </a:xfrm>
          <a:prstGeom prst="ellipse">
            <a:avLst/>
          </a:prstGeom>
          <a:solidFill>
            <a:srgbClr val="C9F1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CB01567-B1DF-42E6-B1B7-DF51C66EECD7}"/>
              </a:ext>
            </a:extLst>
          </p:cNvPr>
          <p:cNvCxnSpPr>
            <a:cxnSpLocks/>
            <a:stCxn id="28" idx="7"/>
            <a:endCxn id="26" idx="3"/>
          </p:cNvCxnSpPr>
          <p:nvPr/>
        </p:nvCxnSpPr>
        <p:spPr>
          <a:xfrm flipV="1">
            <a:off x="1233128" y="4532958"/>
            <a:ext cx="461617" cy="182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12995E3-5BE3-4697-A965-7E4EFD5580C1}"/>
              </a:ext>
            </a:extLst>
          </p:cNvPr>
          <p:cNvCxnSpPr>
            <a:cxnSpLocks/>
            <a:stCxn id="28" idx="4"/>
            <a:endCxn id="24" idx="0"/>
          </p:cNvCxnSpPr>
          <p:nvPr/>
        </p:nvCxnSpPr>
        <p:spPr>
          <a:xfrm flipH="1">
            <a:off x="1002564" y="5022676"/>
            <a:ext cx="103285" cy="2751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표 31756">
            <a:extLst>
              <a:ext uri="{FF2B5EF4-FFF2-40B4-BE49-F238E27FC236}">
                <a16:creationId xmlns:a16="http://schemas.microsoft.com/office/drawing/2014/main" id="{BCB13147-6495-41B7-A6D3-1B5002F16D78}"/>
              </a:ext>
            </a:extLst>
          </p:cNvPr>
          <p:cNvGraphicFramePr>
            <a:graphicFrameLocks noGrp="1"/>
          </p:cNvGraphicFramePr>
          <p:nvPr/>
        </p:nvGraphicFramePr>
        <p:xfrm>
          <a:off x="1087702" y="3163506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32" name="표 31756">
            <a:extLst>
              <a:ext uri="{FF2B5EF4-FFF2-40B4-BE49-F238E27FC236}">
                <a16:creationId xmlns:a16="http://schemas.microsoft.com/office/drawing/2014/main" id="{283D02D3-2C4C-49BD-80DF-5277EE61F95A}"/>
              </a:ext>
            </a:extLst>
          </p:cNvPr>
          <p:cNvGraphicFramePr>
            <a:graphicFrameLocks noGrp="1"/>
          </p:cNvGraphicFramePr>
          <p:nvPr/>
        </p:nvGraphicFramePr>
        <p:xfrm>
          <a:off x="70664" y="3133548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33" name="표 31756">
            <a:extLst>
              <a:ext uri="{FF2B5EF4-FFF2-40B4-BE49-F238E27FC236}">
                <a16:creationId xmlns:a16="http://schemas.microsoft.com/office/drawing/2014/main" id="{656830E7-E417-4DE2-A9EC-D6CEC0E165D5}"/>
              </a:ext>
            </a:extLst>
          </p:cNvPr>
          <p:cNvGraphicFramePr>
            <a:graphicFrameLocks noGrp="1"/>
          </p:cNvGraphicFramePr>
          <p:nvPr/>
        </p:nvGraphicFramePr>
        <p:xfrm>
          <a:off x="2104367" y="3010459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34" name="표 31756">
            <a:extLst>
              <a:ext uri="{FF2B5EF4-FFF2-40B4-BE49-F238E27FC236}">
                <a16:creationId xmlns:a16="http://schemas.microsoft.com/office/drawing/2014/main" id="{AB803D67-9437-436A-A90C-C3F27434DA02}"/>
              </a:ext>
            </a:extLst>
          </p:cNvPr>
          <p:cNvGraphicFramePr>
            <a:graphicFrameLocks noGrp="1"/>
          </p:cNvGraphicFramePr>
          <p:nvPr/>
        </p:nvGraphicFramePr>
        <p:xfrm>
          <a:off x="369903" y="5297870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355CC93-606E-4276-91F5-515696C7D1A3}"/>
              </a:ext>
            </a:extLst>
          </p:cNvPr>
          <p:cNvCxnSpPr>
            <a:cxnSpLocks/>
            <a:stCxn id="25" idx="4"/>
          </p:cNvCxnSpPr>
          <p:nvPr/>
        </p:nvCxnSpPr>
        <p:spPr>
          <a:xfrm>
            <a:off x="635137" y="4516429"/>
            <a:ext cx="289088" cy="7814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B6392D02-31B4-4F05-BC19-F945DC5423C5}"/>
              </a:ext>
            </a:extLst>
          </p:cNvPr>
          <p:cNvSpPr/>
          <p:nvPr/>
        </p:nvSpPr>
        <p:spPr>
          <a:xfrm>
            <a:off x="2401605" y="4759679"/>
            <a:ext cx="705394" cy="4005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1433F9-AA0A-4910-BFD0-7828C4367862}"/>
              </a:ext>
            </a:extLst>
          </p:cNvPr>
          <p:cNvSpPr txBox="1"/>
          <p:nvPr/>
        </p:nvSpPr>
        <p:spPr>
          <a:xfrm>
            <a:off x="829867" y="6381274"/>
            <a:ext cx="7053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N=0</a:t>
            </a:r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3CFFE09-D13E-43F1-8309-C4154AA9D48F}"/>
              </a:ext>
            </a:extLst>
          </p:cNvPr>
          <p:cNvSpPr/>
          <p:nvPr/>
        </p:nvSpPr>
        <p:spPr>
          <a:xfrm>
            <a:off x="4169950" y="5350591"/>
            <a:ext cx="360000" cy="360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B8839CF-4AB2-4F6B-A92A-21A4D70EA632}"/>
              </a:ext>
            </a:extLst>
          </p:cNvPr>
          <p:cNvSpPr/>
          <p:nvPr/>
        </p:nvSpPr>
        <p:spPr>
          <a:xfrm>
            <a:off x="3802523" y="4209150"/>
            <a:ext cx="360000" cy="360000"/>
          </a:xfrm>
          <a:prstGeom prst="ellipse">
            <a:avLst/>
          </a:prstGeom>
          <a:solidFill>
            <a:srgbClr val="FFD1D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6271CB9-2AF8-498A-9C82-9E1743BE34C9}"/>
              </a:ext>
            </a:extLst>
          </p:cNvPr>
          <p:cNvSpPr/>
          <p:nvPr/>
        </p:nvSpPr>
        <p:spPr>
          <a:xfrm>
            <a:off x="4989410" y="4278400"/>
            <a:ext cx="360000" cy="360000"/>
          </a:xfrm>
          <a:prstGeom prst="ellipse">
            <a:avLst/>
          </a:prstGeom>
          <a:solidFill>
            <a:srgbClr val="E5FFF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D94825E-9E15-4734-8E52-41E16813B22D}"/>
              </a:ext>
            </a:extLst>
          </p:cNvPr>
          <p:cNvCxnSpPr>
            <a:cxnSpLocks/>
            <a:stCxn id="38" idx="5"/>
            <a:endCxn id="41" idx="1"/>
          </p:cNvCxnSpPr>
          <p:nvPr/>
        </p:nvCxnSpPr>
        <p:spPr>
          <a:xfrm>
            <a:off x="4109802" y="4516429"/>
            <a:ext cx="216154" cy="2516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3483DE5B-FBAC-49AD-B30E-14FD7EA5C11C}"/>
              </a:ext>
            </a:extLst>
          </p:cNvPr>
          <p:cNvSpPr/>
          <p:nvPr/>
        </p:nvSpPr>
        <p:spPr>
          <a:xfrm>
            <a:off x="4273235" y="4715397"/>
            <a:ext cx="360000" cy="360000"/>
          </a:xfrm>
          <a:prstGeom prst="ellipse">
            <a:avLst/>
          </a:prstGeom>
          <a:solidFill>
            <a:srgbClr val="C9F1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F082957-AB36-4FF3-89D9-61AE8775151E}"/>
              </a:ext>
            </a:extLst>
          </p:cNvPr>
          <p:cNvCxnSpPr>
            <a:cxnSpLocks/>
            <a:stCxn id="41" idx="7"/>
            <a:endCxn id="39" idx="3"/>
          </p:cNvCxnSpPr>
          <p:nvPr/>
        </p:nvCxnSpPr>
        <p:spPr>
          <a:xfrm flipV="1">
            <a:off x="4580514" y="4585679"/>
            <a:ext cx="461617" cy="182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EFE30B3-2855-466B-8C45-85AA2005F248}"/>
              </a:ext>
            </a:extLst>
          </p:cNvPr>
          <p:cNvCxnSpPr>
            <a:cxnSpLocks/>
            <a:stCxn id="41" idx="4"/>
            <a:endCxn id="37" idx="0"/>
          </p:cNvCxnSpPr>
          <p:nvPr/>
        </p:nvCxnSpPr>
        <p:spPr>
          <a:xfrm flipH="1">
            <a:off x="4349950" y="5075397"/>
            <a:ext cx="103285" cy="2751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표 31756">
            <a:extLst>
              <a:ext uri="{FF2B5EF4-FFF2-40B4-BE49-F238E27FC236}">
                <a16:creationId xmlns:a16="http://schemas.microsoft.com/office/drawing/2014/main" id="{27837484-901A-4DE7-B52C-CF533EBA170C}"/>
              </a:ext>
            </a:extLst>
          </p:cNvPr>
          <p:cNvGraphicFramePr>
            <a:graphicFrameLocks noGrp="1"/>
          </p:cNvGraphicFramePr>
          <p:nvPr/>
        </p:nvGraphicFramePr>
        <p:xfrm>
          <a:off x="4189625" y="2843130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45" name="표 31756">
            <a:extLst>
              <a:ext uri="{FF2B5EF4-FFF2-40B4-BE49-F238E27FC236}">
                <a16:creationId xmlns:a16="http://schemas.microsoft.com/office/drawing/2014/main" id="{02CBA2D8-92A8-4318-9D56-DC5C3CB8933B}"/>
              </a:ext>
            </a:extLst>
          </p:cNvPr>
          <p:cNvGraphicFramePr>
            <a:graphicFrameLocks noGrp="1"/>
          </p:cNvGraphicFramePr>
          <p:nvPr/>
        </p:nvGraphicFramePr>
        <p:xfrm>
          <a:off x="2906358" y="2847498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46" name="표 31756">
            <a:extLst>
              <a:ext uri="{FF2B5EF4-FFF2-40B4-BE49-F238E27FC236}">
                <a16:creationId xmlns:a16="http://schemas.microsoft.com/office/drawing/2014/main" id="{CDDC1C8C-5FBF-4C9B-9051-AC046AB9D704}"/>
              </a:ext>
            </a:extLst>
          </p:cNvPr>
          <p:cNvGraphicFramePr>
            <a:graphicFrameLocks noGrp="1"/>
          </p:cNvGraphicFramePr>
          <p:nvPr/>
        </p:nvGraphicFramePr>
        <p:xfrm>
          <a:off x="5491429" y="4017787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47" name="표 31756">
            <a:extLst>
              <a:ext uri="{FF2B5EF4-FFF2-40B4-BE49-F238E27FC236}">
                <a16:creationId xmlns:a16="http://schemas.microsoft.com/office/drawing/2014/main" id="{57CB4BB2-29C8-4A45-981B-9625D59E29F4}"/>
              </a:ext>
            </a:extLst>
          </p:cNvPr>
          <p:cNvGraphicFramePr>
            <a:graphicFrameLocks noGrp="1"/>
          </p:cNvGraphicFramePr>
          <p:nvPr/>
        </p:nvGraphicFramePr>
        <p:xfrm>
          <a:off x="3148225" y="5355386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49060585-9FC7-42AA-A314-EC5AE8C581D5}"/>
              </a:ext>
            </a:extLst>
          </p:cNvPr>
          <p:cNvCxnSpPr>
            <a:cxnSpLocks/>
            <a:stCxn id="38" idx="4"/>
          </p:cNvCxnSpPr>
          <p:nvPr/>
        </p:nvCxnSpPr>
        <p:spPr>
          <a:xfrm>
            <a:off x="3982523" y="4569150"/>
            <a:ext cx="289088" cy="7814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86233D1-A7E2-4709-BB7E-3442191AF568}"/>
              </a:ext>
            </a:extLst>
          </p:cNvPr>
          <p:cNvSpPr txBox="1"/>
          <p:nvPr/>
        </p:nvSpPr>
        <p:spPr>
          <a:xfrm>
            <a:off x="4177253" y="6433995"/>
            <a:ext cx="7053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N=1</a:t>
            </a:r>
            <a:endParaRPr lang="ko-KR" altLang="en-US" dirty="0"/>
          </a:p>
        </p:txBody>
      </p:sp>
      <p:graphicFrame>
        <p:nvGraphicFramePr>
          <p:cNvPr id="50" name="표 31756">
            <a:extLst>
              <a:ext uri="{FF2B5EF4-FFF2-40B4-BE49-F238E27FC236}">
                <a16:creationId xmlns:a16="http://schemas.microsoft.com/office/drawing/2014/main" id="{5D2B6B34-9FC1-4458-B4ED-610185CE4933}"/>
              </a:ext>
            </a:extLst>
          </p:cNvPr>
          <p:cNvGraphicFramePr>
            <a:graphicFrameLocks noGrp="1"/>
          </p:cNvGraphicFramePr>
          <p:nvPr/>
        </p:nvGraphicFramePr>
        <p:xfrm>
          <a:off x="3210435" y="2850042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51" name="표 31756">
            <a:extLst>
              <a:ext uri="{FF2B5EF4-FFF2-40B4-BE49-F238E27FC236}">
                <a16:creationId xmlns:a16="http://schemas.microsoft.com/office/drawing/2014/main" id="{B627CFFA-7FEB-48BD-A164-E1606D30D66E}"/>
              </a:ext>
            </a:extLst>
          </p:cNvPr>
          <p:cNvGraphicFramePr>
            <a:graphicFrameLocks noGrp="1"/>
          </p:cNvGraphicFramePr>
          <p:nvPr/>
        </p:nvGraphicFramePr>
        <p:xfrm>
          <a:off x="3505462" y="2847498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52" name="표 31756">
            <a:extLst>
              <a:ext uri="{FF2B5EF4-FFF2-40B4-BE49-F238E27FC236}">
                <a16:creationId xmlns:a16="http://schemas.microsoft.com/office/drawing/2014/main" id="{0A554664-A9F2-4A30-B60F-55467A77352B}"/>
              </a:ext>
            </a:extLst>
          </p:cNvPr>
          <p:cNvGraphicFramePr>
            <a:graphicFrameLocks noGrp="1"/>
          </p:cNvGraphicFramePr>
          <p:nvPr/>
        </p:nvGraphicFramePr>
        <p:xfrm>
          <a:off x="3454919" y="5357637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53" name="표 31756">
            <a:extLst>
              <a:ext uri="{FF2B5EF4-FFF2-40B4-BE49-F238E27FC236}">
                <a16:creationId xmlns:a16="http://schemas.microsoft.com/office/drawing/2014/main" id="{737C2ACF-183E-40CA-910A-BB5756710B74}"/>
              </a:ext>
            </a:extLst>
          </p:cNvPr>
          <p:cNvGraphicFramePr>
            <a:graphicFrameLocks noGrp="1"/>
          </p:cNvGraphicFramePr>
          <p:nvPr/>
        </p:nvGraphicFramePr>
        <p:xfrm>
          <a:off x="3758996" y="536018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54" name="표 31756">
            <a:extLst>
              <a:ext uri="{FF2B5EF4-FFF2-40B4-BE49-F238E27FC236}">
                <a16:creationId xmlns:a16="http://schemas.microsoft.com/office/drawing/2014/main" id="{67D7333A-1F6F-4E72-9C4B-180CA9BBF44A}"/>
              </a:ext>
            </a:extLst>
          </p:cNvPr>
          <p:cNvGraphicFramePr>
            <a:graphicFrameLocks noGrp="1"/>
          </p:cNvGraphicFramePr>
          <p:nvPr/>
        </p:nvGraphicFramePr>
        <p:xfrm>
          <a:off x="5799599" y="4017787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55" name="표 31756">
            <a:extLst>
              <a:ext uri="{FF2B5EF4-FFF2-40B4-BE49-F238E27FC236}">
                <a16:creationId xmlns:a16="http://schemas.microsoft.com/office/drawing/2014/main" id="{60A6E2FF-567C-4AE4-B761-E15D7B51A0A8}"/>
              </a:ext>
            </a:extLst>
          </p:cNvPr>
          <p:cNvGraphicFramePr>
            <a:graphicFrameLocks noGrp="1"/>
          </p:cNvGraphicFramePr>
          <p:nvPr/>
        </p:nvGraphicFramePr>
        <p:xfrm>
          <a:off x="4499352" y="2845247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56" name="표 31756">
            <a:extLst>
              <a:ext uri="{FF2B5EF4-FFF2-40B4-BE49-F238E27FC236}">
                <a16:creationId xmlns:a16="http://schemas.microsoft.com/office/drawing/2014/main" id="{864FEC97-B0FF-4139-B541-87465016E4AF}"/>
              </a:ext>
            </a:extLst>
          </p:cNvPr>
          <p:cNvGraphicFramePr>
            <a:graphicFrameLocks noGrp="1"/>
          </p:cNvGraphicFramePr>
          <p:nvPr/>
        </p:nvGraphicFramePr>
        <p:xfrm>
          <a:off x="4806046" y="2847498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57" name="표 31756">
            <a:extLst>
              <a:ext uri="{FF2B5EF4-FFF2-40B4-BE49-F238E27FC236}">
                <a16:creationId xmlns:a16="http://schemas.microsoft.com/office/drawing/2014/main" id="{24C71E8A-D6DC-486D-9F73-456A3C5E7874}"/>
              </a:ext>
            </a:extLst>
          </p:cNvPr>
          <p:cNvGraphicFramePr>
            <a:graphicFrameLocks noGrp="1"/>
          </p:cNvGraphicFramePr>
          <p:nvPr/>
        </p:nvGraphicFramePr>
        <p:xfrm>
          <a:off x="5112740" y="2840506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93AFDFCB-1377-42E6-A846-5F694F805288}"/>
              </a:ext>
            </a:extLst>
          </p:cNvPr>
          <p:cNvSpPr/>
          <p:nvPr/>
        </p:nvSpPr>
        <p:spPr>
          <a:xfrm>
            <a:off x="6176812" y="4715397"/>
            <a:ext cx="705394" cy="4005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474C7B-B70C-464D-AA8E-3407576D1749}"/>
              </a:ext>
            </a:extLst>
          </p:cNvPr>
          <p:cNvSpPr/>
          <p:nvPr/>
        </p:nvSpPr>
        <p:spPr>
          <a:xfrm>
            <a:off x="2906358" y="2847498"/>
            <a:ext cx="869063" cy="13952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123A99A-AE78-487D-AF11-264270012A01}"/>
              </a:ext>
            </a:extLst>
          </p:cNvPr>
          <p:cNvSpPr/>
          <p:nvPr/>
        </p:nvSpPr>
        <p:spPr>
          <a:xfrm>
            <a:off x="4190663" y="2844970"/>
            <a:ext cx="1194738" cy="139522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1C58728-F27A-440D-853F-E469A812B1F6}"/>
              </a:ext>
            </a:extLst>
          </p:cNvPr>
          <p:cNvSpPr/>
          <p:nvPr/>
        </p:nvSpPr>
        <p:spPr>
          <a:xfrm>
            <a:off x="5501128" y="4002764"/>
            <a:ext cx="579197" cy="139522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4F0598E-31A1-4961-B29A-970125A7C77F}"/>
              </a:ext>
            </a:extLst>
          </p:cNvPr>
          <p:cNvSpPr/>
          <p:nvPr/>
        </p:nvSpPr>
        <p:spPr>
          <a:xfrm>
            <a:off x="3146601" y="5340598"/>
            <a:ext cx="869063" cy="1395220"/>
          </a:xfrm>
          <a:prstGeom prst="rect">
            <a:avLst/>
          </a:prstGeom>
          <a:noFill/>
          <a:ln w="57150"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8259653C-9F53-4A07-9EB6-164604D7BDEF}"/>
              </a:ext>
            </a:extLst>
          </p:cNvPr>
          <p:cNvSpPr/>
          <p:nvPr/>
        </p:nvSpPr>
        <p:spPr>
          <a:xfrm>
            <a:off x="10804984" y="5343526"/>
            <a:ext cx="360000" cy="360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5AC7AED-59C6-422C-8F12-AC2EB387CE07}"/>
              </a:ext>
            </a:extLst>
          </p:cNvPr>
          <p:cNvSpPr/>
          <p:nvPr/>
        </p:nvSpPr>
        <p:spPr>
          <a:xfrm>
            <a:off x="10437557" y="4202085"/>
            <a:ext cx="360000" cy="360000"/>
          </a:xfrm>
          <a:prstGeom prst="ellipse">
            <a:avLst/>
          </a:prstGeom>
          <a:solidFill>
            <a:srgbClr val="FFD1D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4876667E-1F31-43BA-8604-E20B338CE088}"/>
              </a:ext>
            </a:extLst>
          </p:cNvPr>
          <p:cNvSpPr/>
          <p:nvPr/>
        </p:nvSpPr>
        <p:spPr>
          <a:xfrm>
            <a:off x="11624444" y="4271335"/>
            <a:ext cx="360000" cy="360000"/>
          </a:xfrm>
          <a:prstGeom prst="ellipse">
            <a:avLst/>
          </a:prstGeom>
          <a:solidFill>
            <a:srgbClr val="E5FFF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D29F4943-0F64-41FF-8F4A-42D20B8F329A}"/>
              </a:ext>
            </a:extLst>
          </p:cNvPr>
          <p:cNvCxnSpPr>
            <a:cxnSpLocks/>
            <a:stCxn id="63" idx="5"/>
            <a:endCxn id="66" idx="1"/>
          </p:cNvCxnSpPr>
          <p:nvPr/>
        </p:nvCxnSpPr>
        <p:spPr>
          <a:xfrm>
            <a:off x="10744836" y="4509364"/>
            <a:ext cx="216154" cy="2516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>
            <a:extLst>
              <a:ext uri="{FF2B5EF4-FFF2-40B4-BE49-F238E27FC236}">
                <a16:creationId xmlns:a16="http://schemas.microsoft.com/office/drawing/2014/main" id="{443B2FA0-EDA8-4C12-A03D-68025BE8BEAE}"/>
              </a:ext>
            </a:extLst>
          </p:cNvPr>
          <p:cNvSpPr/>
          <p:nvPr/>
        </p:nvSpPr>
        <p:spPr>
          <a:xfrm>
            <a:off x="10908269" y="4708332"/>
            <a:ext cx="360000" cy="360000"/>
          </a:xfrm>
          <a:prstGeom prst="ellipse">
            <a:avLst/>
          </a:prstGeom>
          <a:solidFill>
            <a:srgbClr val="C9F1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E827CC62-FA5A-4152-9DF8-DE6E3DA409FD}"/>
              </a:ext>
            </a:extLst>
          </p:cNvPr>
          <p:cNvCxnSpPr>
            <a:cxnSpLocks/>
            <a:stCxn id="66" idx="7"/>
            <a:endCxn id="64" idx="3"/>
          </p:cNvCxnSpPr>
          <p:nvPr/>
        </p:nvCxnSpPr>
        <p:spPr>
          <a:xfrm flipV="1">
            <a:off x="11215548" y="4578614"/>
            <a:ext cx="461617" cy="182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B21DE75D-1ED8-4113-B4D0-C110AAC18FC0}"/>
              </a:ext>
            </a:extLst>
          </p:cNvPr>
          <p:cNvCxnSpPr>
            <a:cxnSpLocks/>
            <a:stCxn id="66" idx="4"/>
            <a:endCxn id="62" idx="0"/>
          </p:cNvCxnSpPr>
          <p:nvPr/>
        </p:nvCxnSpPr>
        <p:spPr>
          <a:xfrm flipH="1">
            <a:off x="10984984" y="5068332"/>
            <a:ext cx="103285" cy="2751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표 31756">
            <a:extLst>
              <a:ext uri="{FF2B5EF4-FFF2-40B4-BE49-F238E27FC236}">
                <a16:creationId xmlns:a16="http://schemas.microsoft.com/office/drawing/2014/main" id="{9B48A4A1-95B5-48F6-929A-1848C7B06C7B}"/>
              </a:ext>
            </a:extLst>
          </p:cNvPr>
          <p:cNvGraphicFramePr>
            <a:graphicFrameLocks noGrp="1"/>
          </p:cNvGraphicFramePr>
          <p:nvPr/>
        </p:nvGraphicFramePr>
        <p:xfrm>
          <a:off x="7082565" y="3114044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72" name="표 31756">
            <a:extLst>
              <a:ext uri="{FF2B5EF4-FFF2-40B4-BE49-F238E27FC236}">
                <a16:creationId xmlns:a16="http://schemas.microsoft.com/office/drawing/2014/main" id="{00833A0C-5FB6-4A17-930D-188AA7B71FA1}"/>
              </a:ext>
            </a:extLst>
          </p:cNvPr>
          <p:cNvGraphicFramePr>
            <a:graphicFrameLocks noGrp="1"/>
          </p:cNvGraphicFramePr>
          <p:nvPr/>
        </p:nvGraphicFramePr>
        <p:xfrm>
          <a:off x="7124938" y="5021544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1AF40511-232B-4635-A044-56B6492B6E25}"/>
              </a:ext>
            </a:extLst>
          </p:cNvPr>
          <p:cNvCxnSpPr>
            <a:cxnSpLocks/>
            <a:stCxn id="63" idx="4"/>
          </p:cNvCxnSpPr>
          <p:nvPr/>
        </p:nvCxnSpPr>
        <p:spPr>
          <a:xfrm>
            <a:off x="10617557" y="4562085"/>
            <a:ext cx="289088" cy="7814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7AF49609-B8FD-448A-814F-31ADB6804306}"/>
              </a:ext>
            </a:extLst>
          </p:cNvPr>
          <p:cNvSpPr txBox="1"/>
          <p:nvPr/>
        </p:nvSpPr>
        <p:spPr>
          <a:xfrm>
            <a:off x="10727835" y="6433995"/>
            <a:ext cx="7053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N=2</a:t>
            </a:r>
            <a:endParaRPr lang="ko-KR" altLang="en-US" dirty="0"/>
          </a:p>
        </p:txBody>
      </p:sp>
      <p:graphicFrame>
        <p:nvGraphicFramePr>
          <p:cNvPr id="75" name="표 31756">
            <a:extLst>
              <a:ext uri="{FF2B5EF4-FFF2-40B4-BE49-F238E27FC236}">
                <a16:creationId xmlns:a16="http://schemas.microsoft.com/office/drawing/2014/main" id="{9C88074F-CCB3-45B9-97CB-368FC38A844E}"/>
              </a:ext>
            </a:extLst>
          </p:cNvPr>
          <p:cNvGraphicFramePr>
            <a:graphicFrameLocks noGrp="1"/>
          </p:cNvGraphicFramePr>
          <p:nvPr/>
        </p:nvGraphicFramePr>
        <p:xfrm>
          <a:off x="7386642" y="3116588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76" name="표 31756">
            <a:extLst>
              <a:ext uri="{FF2B5EF4-FFF2-40B4-BE49-F238E27FC236}">
                <a16:creationId xmlns:a16="http://schemas.microsoft.com/office/drawing/2014/main" id="{6D93474C-B23E-4196-8A4A-B80103F979B5}"/>
              </a:ext>
            </a:extLst>
          </p:cNvPr>
          <p:cNvGraphicFramePr>
            <a:graphicFrameLocks noGrp="1"/>
          </p:cNvGraphicFramePr>
          <p:nvPr/>
        </p:nvGraphicFramePr>
        <p:xfrm>
          <a:off x="7681669" y="3114044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77" name="표 31756">
            <a:extLst>
              <a:ext uri="{FF2B5EF4-FFF2-40B4-BE49-F238E27FC236}">
                <a16:creationId xmlns:a16="http://schemas.microsoft.com/office/drawing/2014/main" id="{5F85A162-4365-4BBD-88F0-1A6D1D290850}"/>
              </a:ext>
            </a:extLst>
          </p:cNvPr>
          <p:cNvGraphicFramePr>
            <a:graphicFrameLocks noGrp="1"/>
          </p:cNvGraphicFramePr>
          <p:nvPr/>
        </p:nvGraphicFramePr>
        <p:xfrm>
          <a:off x="7431632" y="5023795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78" name="표 31756">
            <a:extLst>
              <a:ext uri="{FF2B5EF4-FFF2-40B4-BE49-F238E27FC236}">
                <a16:creationId xmlns:a16="http://schemas.microsoft.com/office/drawing/2014/main" id="{03D5BAB8-87D0-47AC-9BA2-7092FDC2E1F6}"/>
              </a:ext>
            </a:extLst>
          </p:cNvPr>
          <p:cNvGraphicFramePr>
            <a:graphicFrameLocks noGrp="1"/>
          </p:cNvGraphicFramePr>
          <p:nvPr/>
        </p:nvGraphicFramePr>
        <p:xfrm>
          <a:off x="7735709" y="5026339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sp>
        <p:nvSpPr>
          <p:cNvPr id="83" name="직사각형 82">
            <a:extLst>
              <a:ext uri="{FF2B5EF4-FFF2-40B4-BE49-F238E27FC236}">
                <a16:creationId xmlns:a16="http://schemas.microsoft.com/office/drawing/2014/main" id="{E1708A7E-D3E0-4BAA-990F-7EF3516C588B}"/>
              </a:ext>
            </a:extLst>
          </p:cNvPr>
          <p:cNvSpPr/>
          <p:nvPr/>
        </p:nvSpPr>
        <p:spPr>
          <a:xfrm>
            <a:off x="7082565" y="3114044"/>
            <a:ext cx="869063" cy="13952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ECA5CCB-59E4-467D-9C50-D9F286D237E2}"/>
              </a:ext>
            </a:extLst>
          </p:cNvPr>
          <p:cNvSpPr/>
          <p:nvPr/>
        </p:nvSpPr>
        <p:spPr>
          <a:xfrm>
            <a:off x="7123314" y="5006756"/>
            <a:ext cx="869063" cy="1395220"/>
          </a:xfrm>
          <a:prstGeom prst="rect">
            <a:avLst/>
          </a:prstGeom>
          <a:noFill/>
          <a:ln w="57150"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87" name="표 31756">
            <a:extLst>
              <a:ext uri="{FF2B5EF4-FFF2-40B4-BE49-F238E27FC236}">
                <a16:creationId xmlns:a16="http://schemas.microsoft.com/office/drawing/2014/main" id="{4FD07356-FCEB-4A19-ADC8-105523413F9B}"/>
              </a:ext>
            </a:extLst>
          </p:cNvPr>
          <p:cNvGraphicFramePr>
            <a:graphicFrameLocks noGrp="1"/>
          </p:cNvGraphicFramePr>
          <p:nvPr/>
        </p:nvGraphicFramePr>
        <p:xfrm>
          <a:off x="8013055" y="3123068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88" name="표 31756">
            <a:extLst>
              <a:ext uri="{FF2B5EF4-FFF2-40B4-BE49-F238E27FC236}">
                <a16:creationId xmlns:a16="http://schemas.microsoft.com/office/drawing/2014/main" id="{695BC7AF-1614-441F-9C47-5E975603488D}"/>
              </a:ext>
            </a:extLst>
          </p:cNvPr>
          <p:cNvGraphicFramePr>
            <a:graphicFrameLocks noGrp="1"/>
          </p:cNvGraphicFramePr>
          <p:nvPr/>
        </p:nvGraphicFramePr>
        <p:xfrm>
          <a:off x="8322782" y="3125185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89" name="표 31756">
            <a:extLst>
              <a:ext uri="{FF2B5EF4-FFF2-40B4-BE49-F238E27FC236}">
                <a16:creationId xmlns:a16="http://schemas.microsoft.com/office/drawing/2014/main" id="{6C4CE76A-965D-4F94-84B5-9C1E5AE6509E}"/>
              </a:ext>
            </a:extLst>
          </p:cNvPr>
          <p:cNvGraphicFramePr>
            <a:graphicFrameLocks noGrp="1"/>
          </p:cNvGraphicFramePr>
          <p:nvPr/>
        </p:nvGraphicFramePr>
        <p:xfrm>
          <a:off x="8629476" y="3127436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90" name="표 31756">
            <a:extLst>
              <a:ext uri="{FF2B5EF4-FFF2-40B4-BE49-F238E27FC236}">
                <a16:creationId xmlns:a16="http://schemas.microsoft.com/office/drawing/2014/main" id="{CDB5A7B5-8F72-42E5-A2AF-9DA6928E5EA9}"/>
              </a:ext>
            </a:extLst>
          </p:cNvPr>
          <p:cNvGraphicFramePr>
            <a:graphicFrameLocks noGrp="1"/>
          </p:cNvGraphicFramePr>
          <p:nvPr/>
        </p:nvGraphicFramePr>
        <p:xfrm>
          <a:off x="8936170" y="3120444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sp>
        <p:nvSpPr>
          <p:cNvPr id="91" name="직사각형 90">
            <a:extLst>
              <a:ext uri="{FF2B5EF4-FFF2-40B4-BE49-F238E27FC236}">
                <a16:creationId xmlns:a16="http://schemas.microsoft.com/office/drawing/2014/main" id="{113BF14F-295C-4010-9C60-25D3501ADB8C}"/>
              </a:ext>
            </a:extLst>
          </p:cNvPr>
          <p:cNvSpPr/>
          <p:nvPr/>
        </p:nvSpPr>
        <p:spPr>
          <a:xfrm>
            <a:off x="8014093" y="3124908"/>
            <a:ext cx="1194738" cy="139522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92" name="표 31756">
            <a:extLst>
              <a:ext uri="{FF2B5EF4-FFF2-40B4-BE49-F238E27FC236}">
                <a16:creationId xmlns:a16="http://schemas.microsoft.com/office/drawing/2014/main" id="{65837801-66D7-4B21-9279-CCFB58C01045}"/>
              </a:ext>
            </a:extLst>
          </p:cNvPr>
          <p:cNvGraphicFramePr>
            <a:graphicFrameLocks noGrp="1"/>
          </p:cNvGraphicFramePr>
          <p:nvPr/>
        </p:nvGraphicFramePr>
        <p:xfrm>
          <a:off x="9264725" y="3135232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93" name="표 31756">
            <a:extLst>
              <a:ext uri="{FF2B5EF4-FFF2-40B4-BE49-F238E27FC236}">
                <a16:creationId xmlns:a16="http://schemas.microsoft.com/office/drawing/2014/main" id="{30843DE2-7C50-45CE-9BEA-A880B284A23C}"/>
              </a:ext>
            </a:extLst>
          </p:cNvPr>
          <p:cNvGraphicFramePr>
            <a:graphicFrameLocks noGrp="1"/>
          </p:cNvGraphicFramePr>
          <p:nvPr/>
        </p:nvGraphicFramePr>
        <p:xfrm>
          <a:off x="9571419" y="3137483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94" name="표 31756">
            <a:extLst>
              <a:ext uri="{FF2B5EF4-FFF2-40B4-BE49-F238E27FC236}">
                <a16:creationId xmlns:a16="http://schemas.microsoft.com/office/drawing/2014/main" id="{87383334-514C-447F-9F33-DF1B1BEF3C8C}"/>
              </a:ext>
            </a:extLst>
          </p:cNvPr>
          <p:cNvGraphicFramePr>
            <a:graphicFrameLocks noGrp="1"/>
          </p:cNvGraphicFramePr>
          <p:nvPr/>
        </p:nvGraphicFramePr>
        <p:xfrm>
          <a:off x="9875496" y="3140027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sp>
        <p:nvSpPr>
          <p:cNvPr id="95" name="직사각형 94">
            <a:extLst>
              <a:ext uri="{FF2B5EF4-FFF2-40B4-BE49-F238E27FC236}">
                <a16:creationId xmlns:a16="http://schemas.microsoft.com/office/drawing/2014/main" id="{86061DFD-0B52-4AA6-82D2-4AF06E8AF041}"/>
              </a:ext>
            </a:extLst>
          </p:cNvPr>
          <p:cNvSpPr/>
          <p:nvPr/>
        </p:nvSpPr>
        <p:spPr>
          <a:xfrm>
            <a:off x="9263101" y="3120444"/>
            <a:ext cx="869063" cy="1395220"/>
          </a:xfrm>
          <a:prstGeom prst="rect">
            <a:avLst/>
          </a:prstGeom>
          <a:noFill/>
          <a:ln w="57150"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18AA86C-959D-4C38-A7B4-8599B3C0CAE5}"/>
              </a:ext>
            </a:extLst>
          </p:cNvPr>
          <p:cNvSpPr/>
          <p:nvPr/>
        </p:nvSpPr>
        <p:spPr>
          <a:xfrm>
            <a:off x="6990807" y="3015172"/>
            <a:ext cx="3228302" cy="15978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16" name="표 31756">
            <a:extLst>
              <a:ext uri="{FF2B5EF4-FFF2-40B4-BE49-F238E27FC236}">
                <a16:creationId xmlns:a16="http://schemas.microsoft.com/office/drawing/2014/main" id="{0EA43BB9-47DA-4354-A2CE-57F5FE7C7E88}"/>
              </a:ext>
            </a:extLst>
          </p:cNvPr>
          <p:cNvGraphicFramePr>
            <a:graphicFrameLocks noGrp="1"/>
          </p:cNvGraphicFramePr>
          <p:nvPr/>
        </p:nvGraphicFramePr>
        <p:xfrm>
          <a:off x="8079065" y="500012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117" name="표 31756">
            <a:extLst>
              <a:ext uri="{FF2B5EF4-FFF2-40B4-BE49-F238E27FC236}">
                <a16:creationId xmlns:a16="http://schemas.microsoft.com/office/drawing/2014/main" id="{26C1A41D-BFA4-4C8C-9DFA-F0E737E0E936}"/>
              </a:ext>
            </a:extLst>
          </p:cNvPr>
          <p:cNvGraphicFramePr>
            <a:graphicFrameLocks noGrp="1"/>
          </p:cNvGraphicFramePr>
          <p:nvPr/>
        </p:nvGraphicFramePr>
        <p:xfrm>
          <a:off x="8383142" y="5002665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118" name="표 31756">
            <a:extLst>
              <a:ext uri="{FF2B5EF4-FFF2-40B4-BE49-F238E27FC236}">
                <a16:creationId xmlns:a16="http://schemas.microsoft.com/office/drawing/2014/main" id="{BCC15F1A-64AE-49F6-A89A-4982E17DB1FD}"/>
              </a:ext>
            </a:extLst>
          </p:cNvPr>
          <p:cNvGraphicFramePr>
            <a:graphicFrameLocks noGrp="1"/>
          </p:cNvGraphicFramePr>
          <p:nvPr/>
        </p:nvGraphicFramePr>
        <p:xfrm>
          <a:off x="8678169" y="500012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5DED7A5-B494-4C4F-94FD-62E1F0BCE825}"/>
              </a:ext>
            </a:extLst>
          </p:cNvPr>
          <p:cNvSpPr/>
          <p:nvPr/>
        </p:nvSpPr>
        <p:spPr>
          <a:xfrm>
            <a:off x="8079065" y="5000121"/>
            <a:ext cx="869063" cy="13952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20" name="표 31756">
            <a:extLst>
              <a:ext uri="{FF2B5EF4-FFF2-40B4-BE49-F238E27FC236}">
                <a16:creationId xmlns:a16="http://schemas.microsoft.com/office/drawing/2014/main" id="{944C8FCD-657B-4B4D-98A1-2F9B42535C16}"/>
              </a:ext>
            </a:extLst>
          </p:cNvPr>
          <p:cNvGraphicFramePr>
            <a:graphicFrameLocks noGrp="1"/>
          </p:cNvGraphicFramePr>
          <p:nvPr/>
        </p:nvGraphicFramePr>
        <p:xfrm>
          <a:off x="9009555" y="5009145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121" name="표 31756">
            <a:extLst>
              <a:ext uri="{FF2B5EF4-FFF2-40B4-BE49-F238E27FC236}">
                <a16:creationId xmlns:a16="http://schemas.microsoft.com/office/drawing/2014/main" id="{12B9E5E7-18B4-46BC-AD7E-3CAC0D2FB6B4}"/>
              </a:ext>
            </a:extLst>
          </p:cNvPr>
          <p:cNvGraphicFramePr>
            <a:graphicFrameLocks noGrp="1"/>
          </p:cNvGraphicFramePr>
          <p:nvPr/>
        </p:nvGraphicFramePr>
        <p:xfrm>
          <a:off x="9319282" y="5011262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122" name="표 31756">
            <a:extLst>
              <a:ext uri="{FF2B5EF4-FFF2-40B4-BE49-F238E27FC236}">
                <a16:creationId xmlns:a16="http://schemas.microsoft.com/office/drawing/2014/main" id="{5666A5C0-39B4-4D04-B620-D7A0A8A7F6F0}"/>
              </a:ext>
            </a:extLst>
          </p:cNvPr>
          <p:cNvGraphicFramePr>
            <a:graphicFrameLocks noGrp="1"/>
          </p:cNvGraphicFramePr>
          <p:nvPr/>
        </p:nvGraphicFramePr>
        <p:xfrm>
          <a:off x="9625976" y="5013513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123" name="표 31756">
            <a:extLst>
              <a:ext uri="{FF2B5EF4-FFF2-40B4-BE49-F238E27FC236}">
                <a16:creationId xmlns:a16="http://schemas.microsoft.com/office/drawing/2014/main" id="{08DB0F2F-6FC7-4E23-8CB9-079205069B86}"/>
              </a:ext>
            </a:extLst>
          </p:cNvPr>
          <p:cNvGraphicFramePr>
            <a:graphicFrameLocks noGrp="1"/>
          </p:cNvGraphicFramePr>
          <p:nvPr/>
        </p:nvGraphicFramePr>
        <p:xfrm>
          <a:off x="9932670" y="500652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CF7A6761-EC12-4593-BA4E-833EE02735BA}"/>
              </a:ext>
            </a:extLst>
          </p:cNvPr>
          <p:cNvSpPr/>
          <p:nvPr/>
        </p:nvSpPr>
        <p:spPr>
          <a:xfrm>
            <a:off x="9010593" y="5010985"/>
            <a:ext cx="1194738" cy="139522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6658517-62F5-434E-9ACE-CF359A7490FC}"/>
              </a:ext>
            </a:extLst>
          </p:cNvPr>
          <p:cNvSpPr/>
          <p:nvPr/>
        </p:nvSpPr>
        <p:spPr>
          <a:xfrm>
            <a:off x="7015708" y="4912047"/>
            <a:ext cx="3305220" cy="1597087"/>
          </a:xfrm>
          <a:prstGeom prst="rect">
            <a:avLst/>
          </a:prstGeom>
          <a:noFill/>
          <a:ln w="57150"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88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17061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Contents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485862" y="1557728"/>
            <a:ext cx="5529044" cy="4918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1. Introduction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a. Deep Learning 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</a:t>
            </a:r>
            <a:r>
              <a:rPr kumimoji="1" lang="en-US" altLang="ko-KR" sz="2000" b="1" dirty="0">
                <a:solidFill>
                  <a:srgbClr val="FF0000"/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b. Convolutional Neural Network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c. Graph Neural Network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2. Graph Convolution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3. Spectral vs Spatial Convolution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a. Fourier Transform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b. Laplacian to Fourier Transform</a:t>
            </a:r>
          </a:p>
        </p:txBody>
      </p:sp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텍스트 상자 9">
            <a:extLst>
              <a:ext uri="{FF2B5EF4-FFF2-40B4-BE49-F238E27FC236}">
                <a16:creationId xmlns:a16="http://schemas.microsoft.com/office/drawing/2014/main" id="{85FAB9AF-85D1-4F02-B1A0-9A219F53E5BD}"/>
              </a:ext>
            </a:extLst>
          </p:cNvPr>
          <p:cNvSpPr txBox="1"/>
          <p:nvPr/>
        </p:nvSpPr>
        <p:spPr>
          <a:xfrm>
            <a:off x="6248400" y="1557728"/>
            <a:ext cx="5610138" cy="368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4. Cluster-GCN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a. Gradient Descent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b. Cluster-GCN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5. Application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a. Two-hand Reconstruction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6. References</a:t>
            </a:r>
          </a:p>
        </p:txBody>
      </p:sp>
    </p:spTree>
    <p:extLst>
      <p:ext uri="{BB962C8B-B14F-4D97-AF65-F5344CB8AC3E}">
        <p14:creationId xmlns:p14="http://schemas.microsoft.com/office/powerpoint/2010/main" val="42589676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38940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Graph Convolution</a:t>
            </a:r>
          </a:p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Spatial vs Spectral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143000" y="1641617"/>
            <a:ext cx="9905999" cy="1225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Spatial Graph Convolution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Update feature of central unit (node, pixel) with its neighbor’s features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B31306C-9698-4AA3-8658-2174CBC632A4}"/>
              </a:ext>
            </a:extLst>
          </p:cNvPr>
          <p:cNvSpPr/>
          <p:nvPr/>
        </p:nvSpPr>
        <p:spPr>
          <a:xfrm>
            <a:off x="822564" y="5297870"/>
            <a:ext cx="360000" cy="360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8796710-4B43-49CE-9427-0E87DD243259}"/>
              </a:ext>
            </a:extLst>
          </p:cNvPr>
          <p:cNvSpPr/>
          <p:nvPr/>
        </p:nvSpPr>
        <p:spPr>
          <a:xfrm>
            <a:off x="455137" y="4156429"/>
            <a:ext cx="360000" cy="360000"/>
          </a:xfrm>
          <a:prstGeom prst="ellipse">
            <a:avLst/>
          </a:prstGeom>
          <a:solidFill>
            <a:srgbClr val="FFD1D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C73A82E-69D1-413F-BF2E-EA490527D359}"/>
              </a:ext>
            </a:extLst>
          </p:cNvPr>
          <p:cNvSpPr/>
          <p:nvPr/>
        </p:nvSpPr>
        <p:spPr>
          <a:xfrm>
            <a:off x="1642024" y="4225679"/>
            <a:ext cx="360000" cy="360000"/>
          </a:xfrm>
          <a:prstGeom prst="ellipse">
            <a:avLst/>
          </a:prstGeom>
          <a:solidFill>
            <a:srgbClr val="E5FFF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C24CB0B-6D65-4CBE-98DE-D13BD496B4F7}"/>
              </a:ext>
            </a:extLst>
          </p:cNvPr>
          <p:cNvCxnSpPr>
            <a:cxnSpLocks/>
            <a:stCxn id="25" idx="5"/>
            <a:endCxn id="28" idx="1"/>
          </p:cNvCxnSpPr>
          <p:nvPr/>
        </p:nvCxnSpPr>
        <p:spPr>
          <a:xfrm>
            <a:off x="762416" y="4463708"/>
            <a:ext cx="216154" cy="2516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6290F4A4-586E-46DD-A948-40C0B7CAC5E5}"/>
              </a:ext>
            </a:extLst>
          </p:cNvPr>
          <p:cNvSpPr/>
          <p:nvPr/>
        </p:nvSpPr>
        <p:spPr>
          <a:xfrm>
            <a:off x="925849" y="4662676"/>
            <a:ext cx="360000" cy="360000"/>
          </a:xfrm>
          <a:prstGeom prst="ellipse">
            <a:avLst/>
          </a:prstGeom>
          <a:solidFill>
            <a:srgbClr val="C9F1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CB01567-B1DF-42E6-B1B7-DF51C66EECD7}"/>
              </a:ext>
            </a:extLst>
          </p:cNvPr>
          <p:cNvCxnSpPr>
            <a:cxnSpLocks/>
            <a:stCxn id="28" idx="7"/>
            <a:endCxn id="26" idx="3"/>
          </p:cNvCxnSpPr>
          <p:nvPr/>
        </p:nvCxnSpPr>
        <p:spPr>
          <a:xfrm flipV="1">
            <a:off x="1233128" y="4532958"/>
            <a:ext cx="461617" cy="182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12995E3-5BE3-4697-A965-7E4EFD5580C1}"/>
              </a:ext>
            </a:extLst>
          </p:cNvPr>
          <p:cNvCxnSpPr>
            <a:cxnSpLocks/>
            <a:stCxn id="28" idx="4"/>
            <a:endCxn id="24" idx="0"/>
          </p:cNvCxnSpPr>
          <p:nvPr/>
        </p:nvCxnSpPr>
        <p:spPr>
          <a:xfrm flipH="1">
            <a:off x="1002564" y="5022676"/>
            <a:ext cx="103285" cy="2751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표 31756">
            <a:extLst>
              <a:ext uri="{FF2B5EF4-FFF2-40B4-BE49-F238E27FC236}">
                <a16:creationId xmlns:a16="http://schemas.microsoft.com/office/drawing/2014/main" id="{BCB13147-6495-41B7-A6D3-1B5002F16D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735024"/>
              </p:ext>
            </p:extLst>
          </p:nvPr>
        </p:nvGraphicFramePr>
        <p:xfrm>
          <a:off x="1087702" y="3163506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32" name="표 31756">
            <a:extLst>
              <a:ext uri="{FF2B5EF4-FFF2-40B4-BE49-F238E27FC236}">
                <a16:creationId xmlns:a16="http://schemas.microsoft.com/office/drawing/2014/main" id="{283D02D3-2C4C-49BD-80DF-5277EE61F9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32810"/>
              </p:ext>
            </p:extLst>
          </p:nvPr>
        </p:nvGraphicFramePr>
        <p:xfrm>
          <a:off x="70664" y="3133548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33" name="표 31756">
            <a:extLst>
              <a:ext uri="{FF2B5EF4-FFF2-40B4-BE49-F238E27FC236}">
                <a16:creationId xmlns:a16="http://schemas.microsoft.com/office/drawing/2014/main" id="{656830E7-E417-4DE2-A9EC-D6CEC0E165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795726"/>
              </p:ext>
            </p:extLst>
          </p:nvPr>
        </p:nvGraphicFramePr>
        <p:xfrm>
          <a:off x="2104367" y="3010459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34" name="표 31756">
            <a:extLst>
              <a:ext uri="{FF2B5EF4-FFF2-40B4-BE49-F238E27FC236}">
                <a16:creationId xmlns:a16="http://schemas.microsoft.com/office/drawing/2014/main" id="{AB803D67-9437-436A-A90C-C3F27434D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256819"/>
              </p:ext>
            </p:extLst>
          </p:nvPr>
        </p:nvGraphicFramePr>
        <p:xfrm>
          <a:off x="369903" y="5297870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355CC93-606E-4276-91F5-515696C7D1A3}"/>
              </a:ext>
            </a:extLst>
          </p:cNvPr>
          <p:cNvCxnSpPr>
            <a:cxnSpLocks/>
            <a:stCxn id="25" idx="4"/>
          </p:cNvCxnSpPr>
          <p:nvPr/>
        </p:nvCxnSpPr>
        <p:spPr>
          <a:xfrm>
            <a:off x="635137" y="4516429"/>
            <a:ext cx="289088" cy="7814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B6392D02-31B4-4F05-BC19-F945DC5423C5}"/>
              </a:ext>
            </a:extLst>
          </p:cNvPr>
          <p:cNvSpPr/>
          <p:nvPr/>
        </p:nvSpPr>
        <p:spPr>
          <a:xfrm>
            <a:off x="2401605" y="4759679"/>
            <a:ext cx="705394" cy="4005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1433F9-AA0A-4910-BFD0-7828C4367862}"/>
              </a:ext>
            </a:extLst>
          </p:cNvPr>
          <p:cNvSpPr txBox="1"/>
          <p:nvPr/>
        </p:nvSpPr>
        <p:spPr>
          <a:xfrm>
            <a:off x="829867" y="6381274"/>
            <a:ext cx="7053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N=0</a:t>
            </a:r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3CFFE09-D13E-43F1-8309-C4154AA9D48F}"/>
              </a:ext>
            </a:extLst>
          </p:cNvPr>
          <p:cNvSpPr/>
          <p:nvPr/>
        </p:nvSpPr>
        <p:spPr>
          <a:xfrm>
            <a:off x="4169950" y="5350591"/>
            <a:ext cx="360000" cy="360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B8839CF-4AB2-4F6B-A92A-21A4D70EA632}"/>
              </a:ext>
            </a:extLst>
          </p:cNvPr>
          <p:cNvSpPr/>
          <p:nvPr/>
        </p:nvSpPr>
        <p:spPr>
          <a:xfrm>
            <a:off x="3802523" y="4209150"/>
            <a:ext cx="360000" cy="360000"/>
          </a:xfrm>
          <a:prstGeom prst="ellipse">
            <a:avLst/>
          </a:prstGeom>
          <a:solidFill>
            <a:srgbClr val="FFD1D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6271CB9-2AF8-498A-9C82-9E1743BE34C9}"/>
              </a:ext>
            </a:extLst>
          </p:cNvPr>
          <p:cNvSpPr/>
          <p:nvPr/>
        </p:nvSpPr>
        <p:spPr>
          <a:xfrm>
            <a:off x="4989410" y="4278400"/>
            <a:ext cx="360000" cy="360000"/>
          </a:xfrm>
          <a:prstGeom prst="ellipse">
            <a:avLst/>
          </a:prstGeom>
          <a:solidFill>
            <a:srgbClr val="E5FFF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D94825E-9E15-4734-8E52-41E16813B22D}"/>
              </a:ext>
            </a:extLst>
          </p:cNvPr>
          <p:cNvCxnSpPr>
            <a:cxnSpLocks/>
            <a:stCxn id="38" idx="5"/>
            <a:endCxn id="41" idx="1"/>
          </p:cNvCxnSpPr>
          <p:nvPr/>
        </p:nvCxnSpPr>
        <p:spPr>
          <a:xfrm>
            <a:off x="4109802" y="4516429"/>
            <a:ext cx="216154" cy="2516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3483DE5B-FBAC-49AD-B30E-14FD7EA5C11C}"/>
              </a:ext>
            </a:extLst>
          </p:cNvPr>
          <p:cNvSpPr/>
          <p:nvPr/>
        </p:nvSpPr>
        <p:spPr>
          <a:xfrm>
            <a:off x="4273235" y="4715397"/>
            <a:ext cx="360000" cy="360000"/>
          </a:xfrm>
          <a:prstGeom prst="ellipse">
            <a:avLst/>
          </a:prstGeom>
          <a:solidFill>
            <a:srgbClr val="C9F1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F082957-AB36-4FF3-89D9-61AE8775151E}"/>
              </a:ext>
            </a:extLst>
          </p:cNvPr>
          <p:cNvCxnSpPr>
            <a:cxnSpLocks/>
            <a:stCxn id="41" idx="7"/>
            <a:endCxn id="39" idx="3"/>
          </p:cNvCxnSpPr>
          <p:nvPr/>
        </p:nvCxnSpPr>
        <p:spPr>
          <a:xfrm flipV="1">
            <a:off x="4580514" y="4585679"/>
            <a:ext cx="461617" cy="182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EFE30B3-2855-466B-8C45-85AA2005F248}"/>
              </a:ext>
            </a:extLst>
          </p:cNvPr>
          <p:cNvCxnSpPr>
            <a:cxnSpLocks/>
            <a:stCxn id="41" idx="4"/>
            <a:endCxn id="37" idx="0"/>
          </p:cNvCxnSpPr>
          <p:nvPr/>
        </p:nvCxnSpPr>
        <p:spPr>
          <a:xfrm flipH="1">
            <a:off x="4349950" y="5075397"/>
            <a:ext cx="103285" cy="2751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표 31756">
            <a:extLst>
              <a:ext uri="{FF2B5EF4-FFF2-40B4-BE49-F238E27FC236}">
                <a16:creationId xmlns:a16="http://schemas.microsoft.com/office/drawing/2014/main" id="{27837484-901A-4DE7-B52C-CF533EBA17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413802"/>
              </p:ext>
            </p:extLst>
          </p:nvPr>
        </p:nvGraphicFramePr>
        <p:xfrm>
          <a:off x="4189625" y="2843130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45" name="표 31756">
            <a:extLst>
              <a:ext uri="{FF2B5EF4-FFF2-40B4-BE49-F238E27FC236}">
                <a16:creationId xmlns:a16="http://schemas.microsoft.com/office/drawing/2014/main" id="{02CBA2D8-92A8-4318-9D56-DC5C3CB893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983120"/>
              </p:ext>
            </p:extLst>
          </p:nvPr>
        </p:nvGraphicFramePr>
        <p:xfrm>
          <a:off x="2906358" y="2847498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46" name="표 31756">
            <a:extLst>
              <a:ext uri="{FF2B5EF4-FFF2-40B4-BE49-F238E27FC236}">
                <a16:creationId xmlns:a16="http://schemas.microsoft.com/office/drawing/2014/main" id="{CDDC1C8C-5FBF-4C9B-9051-AC046AB9D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672244"/>
              </p:ext>
            </p:extLst>
          </p:nvPr>
        </p:nvGraphicFramePr>
        <p:xfrm>
          <a:off x="5491429" y="4017787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47" name="표 31756">
            <a:extLst>
              <a:ext uri="{FF2B5EF4-FFF2-40B4-BE49-F238E27FC236}">
                <a16:creationId xmlns:a16="http://schemas.microsoft.com/office/drawing/2014/main" id="{57CB4BB2-29C8-4A45-981B-9625D59E29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076251"/>
              </p:ext>
            </p:extLst>
          </p:nvPr>
        </p:nvGraphicFramePr>
        <p:xfrm>
          <a:off x="3148225" y="5355386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49060585-9FC7-42AA-A314-EC5AE8C581D5}"/>
              </a:ext>
            </a:extLst>
          </p:cNvPr>
          <p:cNvCxnSpPr>
            <a:cxnSpLocks/>
            <a:stCxn id="38" idx="4"/>
          </p:cNvCxnSpPr>
          <p:nvPr/>
        </p:nvCxnSpPr>
        <p:spPr>
          <a:xfrm>
            <a:off x="3982523" y="4569150"/>
            <a:ext cx="289088" cy="7814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86233D1-A7E2-4709-BB7E-3442191AF568}"/>
              </a:ext>
            </a:extLst>
          </p:cNvPr>
          <p:cNvSpPr txBox="1"/>
          <p:nvPr/>
        </p:nvSpPr>
        <p:spPr>
          <a:xfrm>
            <a:off x="4177253" y="6433995"/>
            <a:ext cx="7053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N=1</a:t>
            </a:r>
            <a:endParaRPr lang="ko-KR" altLang="en-US" dirty="0"/>
          </a:p>
        </p:txBody>
      </p:sp>
      <p:graphicFrame>
        <p:nvGraphicFramePr>
          <p:cNvPr id="50" name="표 31756">
            <a:extLst>
              <a:ext uri="{FF2B5EF4-FFF2-40B4-BE49-F238E27FC236}">
                <a16:creationId xmlns:a16="http://schemas.microsoft.com/office/drawing/2014/main" id="{5D2B6B34-9FC1-4458-B4ED-610185CE4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698730"/>
              </p:ext>
            </p:extLst>
          </p:nvPr>
        </p:nvGraphicFramePr>
        <p:xfrm>
          <a:off x="3210435" y="2850042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51" name="표 31756">
            <a:extLst>
              <a:ext uri="{FF2B5EF4-FFF2-40B4-BE49-F238E27FC236}">
                <a16:creationId xmlns:a16="http://schemas.microsoft.com/office/drawing/2014/main" id="{B627CFFA-7FEB-48BD-A164-E1606D30D6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736108"/>
              </p:ext>
            </p:extLst>
          </p:nvPr>
        </p:nvGraphicFramePr>
        <p:xfrm>
          <a:off x="3505462" y="2847498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52" name="표 31756">
            <a:extLst>
              <a:ext uri="{FF2B5EF4-FFF2-40B4-BE49-F238E27FC236}">
                <a16:creationId xmlns:a16="http://schemas.microsoft.com/office/drawing/2014/main" id="{0A554664-A9F2-4A30-B60F-55467A773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298328"/>
              </p:ext>
            </p:extLst>
          </p:nvPr>
        </p:nvGraphicFramePr>
        <p:xfrm>
          <a:off x="3454919" y="5357637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53" name="표 31756">
            <a:extLst>
              <a:ext uri="{FF2B5EF4-FFF2-40B4-BE49-F238E27FC236}">
                <a16:creationId xmlns:a16="http://schemas.microsoft.com/office/drawing/2014/main" id="{737C2ACF-183E-40CA-910A-BB5756710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973057"/>
              </p:ext>
            </p:extLst>
          </p:nvPr>
        </p:nvGraphicFramePr>
        <p:xfrm>
          <a:off x="3758996" y="536018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54" name="표 31756">
            <a:extLst>
              <a:ext uri="{FF2B5EF4-FFF2-40B4-BE49-F238E27FC236}">
                <a16:creationId xmlns:a16="http://schemas.microsoft.com/office/drawing/2014/main" id="{67D7333A-1F6F-4E72-9C4B-180CA9BBF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971171"/>
              </p:ext>
            </p:extLst>
          </p:nvPr>
        </p:nvGraphicFramePr>
        <p:xfrm>
          <a:off x="5799599" y="4017787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55" name="표 31756">
            <a:extLst>
              <a:ext uri="{FF2B5EF4-FFF2-40B4-BE49-F238E27FC236}">
                <a16:creationId xmlns:a16="http://schemas.microsoft.com/office/drawing/2014/main" id="{60A6E2FF-567C-4AE4-B761-E15D7B51A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513000"/>
              </p:ext>
            </p:extLst>
          </p:nvPr>
        </p:nvGraphicFramePr>
        <p:xfrm>
          <a:off x="4499352" y="2845247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56" name="표 31756">
            <a:extLst>
              <a:ext uri="{FF2B5EF4-FFF2-40B4-BE49-F238E27FC236}">
                <a16:creationId xmlns:a16="http://schemas.microsoft.com/office/drawing/2014/main" id="{864FEC97-B0FF-4139-B541-87465016E4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899617"/>
              </p:ext>
            </p:extLst>
          </p:nvPr>
        </p:nvGraphicFramePr>
        <p:xfrm>
          <a:off x="4806046" y="2847498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57" name="표 31756">
            <a:extLst>
              <a:ext uri="{FF2B5EF4-FFF2-40B4-BE49-F238E27FC236}">
                <a16:creationId xmlns:a16="http://schemas.microsoft.com/office/drawing/2014/main" id="{24C71E8A-D6DC-486D-9F73-456A3C5E78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723770"/>
              </p:ext>
            </p:extLst>
          </p:nvPr>
        </p:nvGraphicFramePr>
        <p:xfrm>
          <a:off x="5112740" y="2840506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93AFDFCB-1377-42E6-A846-5F694F805288}"/>
              </a:ext>
            </a:extLst>
          </p:cNvPr>
          <p:cNvSpPr/>
          <p:nvPr/>
        </p:nvSpPr>
        <p:spPr>
          <a:xfrm>
            <a:off x="6176812" y="4715397"/>
            <a:ext cx="705394" cy="4005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474C7B-B70C-464D-AA8E-3407576D1749}"/>
              </a:ext>
            </a:extLst>
          </p:cNvPr>
          <p:cNvSpPr/>
          <p:nvPr/>
        </p:nvSpPr>
        <p:spPr>
          <a:xfrm>
            <a:off x="2906358" y="2847498"/>
            <a:ext cx="869063" cy="13952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123A99A-AE78-487D-AF11-264270012A01}"/>
              </a:ext>
            </a:extLst>
          </p:cNvPr>
          <p:cNvSpPr/>
          <p:nvPr/>
        </p:nvSpPr>
        <p:spPr>
          <a:xfrm>
            <a:off x="4190663" y="2844970"/>
            <a:ext cx="1194738" cy="139522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1C58728-F27A-440D-853F-E469A812B1F6}"/>
              </a:ext>
            </a:extLst>
          </p:cNvPr>
          <p:cNvSpPr/>
          <p:nvPr/>
        </p:nvSpPr>
        <p:spPr>
          <a:xfrm>
            <a:off x="5501128" y="4002764"/>
            <a:ext cx="579197" cy="139522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4F0598E-31A1-4961-B29A-970125A7C77F}"/>
              </a:ext>
            </a:extLst>
          </p:cNvPr>
          <p:cNvSpPr/>
          <p:nvPr/>
        </p:nvSpPr>
        <p:spPr>
          <a:xfrm>
            <a:off x="3146601" y="5340598"/>
            <a:ext cx="869063" cy="1395220"/>
          </a:xfrm>
          <a:prstGeom prst="rect">
            <a:avLst/>
          </a:prstGeom>
          <a:noFill/>
          <a:ln w="57150"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8259653C-9F53-4A07-9EB6-164604D7BDEF}"/>
              </a:ext>
            </a:extLst>
          </p:cNvPr>
          <p:cNvSpPr/>
          <p:nvPr/>
        </p:nvSpPr>
        <p:spPr>
          <a:xfrm>
            <a:off x="10804984" y="5343526"/>
            <a:ext cx="360000" cy="360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5AC7AED-59C6-422C-8F12-AC2EB387CE07}"/>
              </a:ext>
            </a:extLst>
          </p:cNvPr>
          <p:cNvSpPr/>
          <p:nvPr/>
        </p:nvSpPr>
        <p:spPr>
          <a:xfrm>
            <a:off x="10437557" y="4202085"/>
            <a:ext cx="360000" cy="360000"/>
          </a:xfrm>
          <a:prstGeom prst="ellipse">
            <a:avLst/>
          </a:prstGeom>
          <a:solidFill>
            <a:srgbClr val="FFD1D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4876667E-1F31-43BA-8604-E20B338CE088}"/>
              </a:ext>
            </a:extLst>
          </p:cNvPr>
          <p:cNvSpPr/>
          <p:nvPr/>
        </p:nvSpPr>
        <p:spPr>
          <a:xfrm>
            <a:off x="11624444" y="4271335"/>
            <a:ext cx="360000" cy="360000"/>
          </a:xfrm>
          <a:prstGeom prst="ellipse">
            <a:avLst/>
          </a:prstGeom>
          <a:solidFill>
            <a:srgbClr val="E5FFF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D29F4943-0F64-41FF-8F4A-42D20B8F329A}"/>
              </a:ext>
            </a:extLst>
          </p:cNvPr>
          <p:cNvCxnSpPr>
            <a:cxnSpLocks/>
            <a:stCxn id="63" idx="5"/>
            <a:endCxn id="66" idx="1"/>
          </p:cNvCxnSpPr>
          <p:nvPr/>
        </p:nvCxnSpPr>
        <p:spPr>
          <a:xfrm>
            <a:off x="10744836" y="4509364"/>
            <a:ext cx="216154" cy="2516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>
            <a:extLst>
              <a:ext uri="{FF2B5EF4-FFF2-40B4-BE49-F238E27FC236}">
                <a16:creationId xmlns:a16="http://schemas.microsoft.com/office/drawing/2014/main" id="{443B2FA0-EDA8-4C12-A03D-68025BE8BEAE}"/>
              </a:ext>
            </a:extLst>
          </p:cNvPr>
          <p:cNvSpPr/>
          <p:nvPr/>
        </p:nvSpPr>
        <p:spPr>
          <a:xfrm>
            <a:off x="10908269" y="4708332"/>
            <a:ext cx="360000" cy="360000"/>
          </a:xfrm>
          <a:prstGeom prst="ellipse">
            <a:avLst/>
          </a:prstGeom>
          <a:solidFill>
            <a:srgbClr val="C9F1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E827CC62-FA5A-4152-9DF8-DE6E3DA409FD}"/>
              </a:ext>
            </a:extLst>
          </p:cNvPr>
          <p:cNvCxnSpPr>
            <a:cxnSpLocks/>
            <a:stCxn id="66" idx="7"/>
            <a:endCxn id="64" idx="3"/>
          </p:cNvCxnSpPr>
          <p:nvPr/>
        </p:nvCxnSpPr>
        <p:spPr>
          <a:xfrm flipV="1">
            <a:off x="11215548" y="4578614"/>
            <a:ext cx="461617" cy="182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B21DE75D-1ED8-4113-B4D0-C110AAC18FC0}"/>
              </a:ext>
            </a:extLst>
          </p:cNvPr>
          <p:cNvCxnSpPr>
            <a:cxnSpLocks/>
            <a:stCxn id="66" idx="4"/>
            <a:endCxn id="62" idx="0"/>
          </p:cNvCxnSpPr>
          <p:nvPr/>
        </p:nvCxnSpPr>
        <p:spPr>
          <a:xfrm flipH="1">
            <a:off x="10984984" y="5068332"/>
            <a:ext cx="103285" cy="2751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표 31756">
            <a:extLst>
              <a:ext uri="{FF2B5EF4-FFF2-40B4-BE49-F238E27FC236}">
                <a16:creationId xmlns:a16="http://schemas.microsoft.com/office/drawing/2014/main" id="{9B48A4A1-95B5-48F6-929A-1848C7B06C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569650"/>
              </p:ext>
            </p:extLst>
          </p:nvPr>
        </p:nvGraphicFramePr>
        <p:xfrm>
          <a:off x="7082565" y="3114044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72" name="표 31756">
            <a:extLst>
              <a:ext uri="{FF2B5EF4-FFF2-40B4-BE49-F238E27FC236}">
                <a16:creationId xmlns:a16="http://schemas.microsoft.com/office/drawing/2014/main" id="{00833A0C-5FB6-4A17-930D-188AA7B71F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191631"/>
              </p:ext>
            </p:extLst>
          </p:nvPr>
        </p:nvGraphicFramePr>
        <p:xfrm>
          <a:off x="7124938" y="5021544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1AF40511-232B-4635-A044-56B6492B6E25}"/>
              </a:ext>
            </a:extLst>
          </p:cNvPr>
          <p:cNvCxnSpPr>
            <a:cxnSpLocks/>
            <a:stCxn id="63" idx="4"/>
          </p:cNvCxnSpPr>
          <p:nvPr/>
        </p:nvCxnSpPr>
        <p:spPr>
          <a:xfrm>
            <a:off x="10617557" y="4562085"/>
            <a:ext cx="289088" cy="7814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7AF49609-B8FD-448A-814F-31ADB6804306}"/>
              </a:ext>
            </a:extLst>
          </p:cNvPr>
          <p:cNvSpPr txBox="1"/>
          <p:nvPr/>
        </p:nvSpPr>
        <p:spPr>
          <a:xfrm>
            <a:off x="10727835" y="6433995"/>
            <a:ext cx="7053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N=2</a:t>
            </a:r>
            <a:endParaRPr lang="ko-KR" altLang="en-US" dirty="0"/>
          </a:p>
        </p:txBody>
      </p:sp>
      <p:graphicFrame>
        <p:nvGraphicFramePr>
          <p:cNvPr id="75" name="표 31756">
            <a:extLst>
              <a:ext uri="{FF2B5EF4-FFF2-40B4-BE49-F238E27FC236}">
                <a16:creationId xmlns:a16="http://schemas.microsoft.com/office/drawing/2014/main" id="{9C88074F-CCB3-45B9-97CB-368FC38A8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653567"/>
              </p:ext>
            </p:extLst>
          </p:nvPr>
        </p:nvGraphicFramePr>
        <p:xfrm>
          <a:off x="7386642" y="3116588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76" name="표 31756">
            <a:extLst>
              <a:ext uri="{FF2B5EF4-FFF2-40B4-BE49-F238E27FC236}">
                <a16:creationId xmlns:a16="http://schemas.microsoft.com/office/drawing/2014/main" id="{6D93474C-B23E-4196-8A4A-B80103F97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02261"/>
              </p:ext>
            </p:extLst>
          </p:nvPr>
        </p:nvGraphicFramePr>
        <p:xfrm>
          <a:off x="7681669" y="3114044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77" name="표 31756">
            <a:extLst>
              <a:ext uri="{FF2B5EF4-FFF2-40B4-BE49-F238E27FC236}">
                <a16:creationId xmlns:a16="http://schemas.microsoft.com/office/drawing/2014/main" id="{5F85A162-4365-4BBD-88F0-1A6D1D2908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262476"/>
              </p:ext>
            </p:extLst>
          </p:nvPr>
        </p:nvGraphicFramePr>
        <p:xfrm>
          <a:off x="7431632" y="5023795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78" name="표 31756">
            <a:extLst>
              <a:ext uri="{FF2B5EF4-FFF2-40B4-BE49-F238E27FC236}">
                <a16:creationId xmlns:a16="http://schemas.microsoft.com/office/drawing/2014/main" id="{03D5BAB8-87D0-47AC-9BA2-7092FDC2E1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897056"/>
              </p:ext>
            </p:extLst>
          </p:nvPr>
        </p:nvGraphicFramePr>
        <p:xfrm>
          <a:off x="7735709" y="5026339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sp>
        <p:nvSpPr>
          <p:cNvPr id="83" name="직사각형 82">
            <a:extLst>
              <a:ext uri="{FF2B5EF4-FFF2-40B4-BE49-F238E27FC236}">
                <a16:creationId xmlns:a16="http://schemas.microsoft.com/office/drawing/2014/main" id="{E1708A7E-D3E0-4BAA-990F-7EF3516C588B}"/>
              </a:ext>
            </a:extLst>
          </p:cNvPr>
          <p:cNvSpPr/>
          <p:nvPr/>
        </p:nvSpPr>
        <p:spPr>
          <a:xfrm>
            <a:off x="7082565" y="3114044"/>
            <a:ext cx="869063" cy="13952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ECA5CCB-59E4-467D-9C50-D9F286D237E2}"/>
              </a:ext>
            </a:extLst>
          </p:cNvPr>
          <p:cNvSpPr/>
          <p:nvPr/>
        </p:nvSpPr>
        <p:spPr>
          <a:xfrm>
            <a:off x="7123314" y="5006756"/>
            <a:ext cx="869063" cy="1395220"/>
          </a:xfrm>
          <a:prstGeom prst="rect">
            <a:avLst/>
          </a:prstGeom>
          <a:noFill/>
          <a:ln w="57150"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87" name="표 31756">
            <a:extLst>
              <a:ext uri="{FF2B5EF4-FFF2-40B4-BE49-F238E27FC236}">
                <a16:creationId xmlns:a16="http://schemas.microsoft.com/office/drawing/2014/main" id="{4FD07356-FCEB-4A19-ADC8-105523413F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672986"/>
              </p:ext>
            </p:extLst>
          </p:nvPr>
        </p:nvGraphicFramePr>
        <p:xfrm>
          <a:off x="8013055" y="3123068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88" name="표 31756">
            <a:extLst>
              <a:ext uri="{FF2B5EF4-FFF2-40B4-BE49-F238E27FC236}">
                <a16:creationId xmlns:a16="http://schemas.microsoft.com/office/drawing/2014/main" id="{695BC7AF-1614-441F-9C47-5E97560348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865131"/>
              </p:ext>
            </p:extLst>
          </p:nvPr>
        </p:nvGraphicFramePr>
        <p:xfrm>
          <a:off x="8322782" y="3125185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89" name="표 31756">
            <a:extLst>
              <a:ext uri="{FF2B5EF4-FFF2-40B4-BE49-F238E27FC236}">
                <a16:creationId xmlns:a16="http://schemas.microsoft.com/office/drawing/2014/main" id="{6C4CE76A-965D-4F94-84B5-9C1E5AE650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385304"/>
              </p:ext>
            </p:extLst>
          </p:nvPr>
        </p:nvGraphicFramePr>
        <p:xfrm>
          <a:off x="8629476" y="3127436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90" name="표 31756">
            <a:extLst>
              <a:ext uri="{FF2B5EF4-FFF2-40B4-BE49-F238E27FC236}">
                <a16:creationId xmlns:a16="http://schemas.microsoft.com/office/drawing/2014/main" id="{CDB5A7B5-8F72-42E5-A2AF-9DA6928E5E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136551"/>
              </p:ext>
            </p:extLst>
          </p:nvPr>
        </p:nvGraphicFramePr>
        <p:xfrm>
          <a:off x="8936170" y="3120444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sp>
        <p:nvSpPr>
          <p:cNvPr id="91" name="직사각형 90">
            <a:extLst>
              <a:ext uri="{FF2B5EF4-FFF2-40B4-BE49-F238E27FC236}">
                <a16:creationId xmlns:a16="http://schemas.microsoft.com/office/drawing/2014/main" id="{113BF14F-295C-4010-9C60-25D3501ADB8C}"/>
              </a:ext>
            </a:extLst>
          </p:cNvPr>
          <p:cNvSpPr/>
          <p:nvPr/>
        </p:nvSpPr>
        <p:spPr>
          <a:xfrm>
            <a:off x="8014093" y="3124908"/>
            <a:ext cx="1194738" cy="139522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92" name="표 31756">
            <a:extLst>
              <a:ext uri="{FF2B5EF4-FFF2-40B4-BE49-F238E27FC236}">
                <a16:creationId xmlns:a16="http://schemas.microsoft.com/office/drawing/2014/main" id="{65837801-66D7-4B21-9279-CCFB58C010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610419"/>
              </p:ext>
            </p:extLst>
          </p:nvPr>
        </p:nvGraphicFramePr>
        <p:xfrm>
          <a:off x="9264725" y="3135232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93" name="표 31756">
            <a:extLst>
              <a:ext uri="{FF2B5EF4-FFF2-40B4-BE49-F238E27FC236}">
                <a16:creationId xmlns:a16="http://schemas.microsoft.com/office/drawing/2014/main" id="{30843DE2-7C50-45CE-9BEA-A880B284A2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184730"/>
              </p:ext>
            </p:extLst>
          </p:nvPr>
        </p:nvGraphicFramePr>
        <p:xfrm>
          <a:off x="9571419" y="3137483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94" name="표 31756">
            <a:extLst>
              <a:ext uri="{FF2B5EF4-FFF2-40B4-BE49-F238E27FC236}">
                <a16:creationId xmlns:a16="http://schemas.microsoft.com/office/drawing/2014/main" id="{87383334-514C-447F-9F33-DF1B1BEF3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78398"/>
              </p:ext>
            </p:extLst>
          </p:nvPr>
        </p:nvGraphicFramePr>
        <p:xfrm>
          <a:off x="9875496" y="3140027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sp>
        <p:nvSpPr>
          <p:cNvPr id="95" name="직사각형 94">
            <a:extLst>
              <a:ext uri="{FF2B5EF4-FFF2-40B4-BE49-F238E27FC236}">
                <a16:creationId xmlns:a16="http://schemas.microsoft.com/office/drawing/2014/main" id="{86061DFD-0B52-4AA6-82D2-4AF06E8AF041}"/>
              </a:ext>
            </a:extLst>
          </p:cNvPr>
          <p:cNvSpPr/>
          <p:nvPr/>
        </p:nvSpPr>
        <p:spPr>
          <a:xfrm>
            <a:off x="9263101" y="3120444"/>
            <a:ext cx="869063" cy="1395220"/>
          </a:xfrm>
          <a:prstGeom prst="rect">
            <a:avLst/>
          </a:prstGeom>
          <a:noFill/>
          <a:ln w="57150"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18AA86C-959D-4C38-A7B4-8599B3C0CAE5}"/>
              </a:ext>
            </a:extLst>
          </p:cNvPr>
          <p:cNvSpPr/>
          <p:nvPr/>
        </p:nvSpPr>
        <p:spPr>
          <a:xfrm>
            <a:off x="6990807" y="3015172"/>
            <a:ext cx="3228302" cy="15978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16" name="표 31756">
            <a:extLst>
              <a:ext uri="{FF2B5EF4-FFF2-40B4-BE49-F238E27FC236}">
                <a16:creationId xmlns:a16="http://schemas.microsoft.com/office/drawing/2014/main" id="{0EA43BB9-47DA-4354-A2CE-57F5FE7C7E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771553"/>
              </p:ext>
            </p:extLst>
          </p:nvPr>
        </p:nvGraphicFramePr>
        <p:xfrm>
          <a:off x="8079065" y="500012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117" name="표 31756">
            <a:extLst>
              <a:ext uri="{FF2B5EF4-FFF2-40B4-BE49-F238E27FC236}">
                <a16:creationId xmlns:a16="http://schemas.microsoft.com/office/drawing/2014/main" id="{26C1A41D-BFA4-4C8C-9DFA-F0E737E0E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129437"/>
              </p:ext>
            </p:extLst>
          </p:nvPr>
        </p:nvGraphicFramePr>
        <p:xfrm>
          <a:off x="8383142" y="5002665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118" name="표 31756">
            <a:extLst>
              <a:ext uri="{FF2B5EF4-FFF2-40B4-BE49-F238E27FC236}">
                <a16:creationId xmlns:a16="http://schemas.microsoft.com/office/drawing/2014/main" id="{BCC15F1A-64AE-49F6-A89A-4982E17DB1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793721"/>
              </p:ext>
            </p:extLst>
          </p:nvPr>
        </p:nvGraphicFramePr>
        <p:xfrm>
          <a:off x="8678169" y="500012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75DED7A5-B494-4C4F-94FD-62E1F0BCE825}"/>
              </a:ext>
            </a:extLst>
          </p:cNvPr>
          <p:cNvSpPr/>
          <p:nvPr/>
        </p:nvSpPr>
        <p:spPr>
          <a:xfrm>
            <a:off x="8079065" y="5000121"/>
            <a:ext cx="869063" cy="13952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20" name="표 31756">
            <a:extLst>
              <a:ext uri="{FF2B5EF4-FFF2-40B4-BE49-F238E27FC236}">
                <a16:creationId xmlns:a16="http://schemas.microsoft.com/office/drawing/2014/main" id="{944C8FCD-657B-4B4D-98A1-2F9B42535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753482"/>
              </p:ext>
            </p:extLst>
          </p:nvPr>
        </p:nvGraphicFramePr>
        <p:xfrm>
          <a:off x="9009555" y="5009145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121" name="표 31756">
            <a:extLst>
              <a:ext uri="{FF2B5EF4-FFF2-40B4-BE49-F238E27FC236}">
                <a16:creationId xmlns:a16="http://schemas.microsoft.com/office/drawing/2014/main" id="{12B9E5E7-18B4-46BC-AD7E-3CAC0D2FB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447209"/>
              </p:ext>
            </p:extLst>
          </p:nvPr>
        </p:nvGraphicFramePr>
        <p:xfrm>
          <a:off x="9319282" y="5011262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122" name="표 31756">
            <a:extLst>
              <a:ext uri="{FF2B5EF4-FFF2-40B4-BE49-F238E27FC236}">
                <a16:creationId xmlns:a16="http://schemas.microsoft.com/office/drawing/2014/main" id="{5666A5C0-39B4-4D04-B620-D7A0A8A7F6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248085"/>
              </p:ext>
            </p:extLst>
          </p:nvPr>
        </p:nvGraphicFramePr>
        <p:xfrm>
          <a:off x="9625976" y="5013513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123" name="표 31756">
            <a:extLst>
              <a:ext uri="{FF2B5EF4-FFF2-40B4-BE49-F238E27FC236}">
                <a16:creationId xmlns:a16="http://schemas.microsoft.com/office/drawing/2014/main" id="{08DB0F2F-6FC7-4E23-8CB9-079205069B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807274"/>
              </p:ext>
            </p:extLst>
          </p:nvPr>
        </p:nvGraphicFramePr>
        <p:xfrm>
          <a:off x="9932670" y="500652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CF7A6761-EC12-4593-BA4E-833EE02735BA}"/>
              </a:ext>
            </a:extLst>
          </p:cNvPr>
          <p:cNvSpPr/>
          <p:nvPr/>
        </p:nvSpPr>
        <p:spPr>
          <a:xfrm>
            <a:off x="9010593" y="5010985"/>
            <a:ext cx="1194738" cy="139522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6658517-62F5-434E-9ACE-CF359A7490FC}"/>
              </a:ext>
            </a:extLst>
          </p:cNvPr>
          <p:cNvSpPr/>
          <p:nvPr/>
        </p:nvSpPr>
        <p:spPr>
          <a:xfrm>
            <a:off x="7015708" y="4912047"/>
            <a:ext cx="3305220" cy="1597087"/>
          </a:xfrm>
          <a:prstGeom prst="rect">
            <a:avLst/>
          </a:prstGeom>
          <a:noFill/>
          <a:ln w="57150"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97BC635-ECE8-4F06-A078-FF13384015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텍스트 상자 9">
            <a:extLst>
              <a:ext uri="{FF2B5EF4-FFF2-40B4-BE49-F238E27FC236}">
                <a16:creationId xmlns:a16="http://schemas.microsoft.com/office/drawing/2014/main" id="{D1E34D4B-A148-4659-BBB8-25A74DFE2FB1}"/>
              </a:ext>
            </a:extLst>
          </p:cNvPr>
          <p:cNvSpPr txBox="1"/>
          <p:nvPr/>
        </p:nvSpPr>
        <p:spPr>
          <a:xfrm>
            <a:off x="1085343" y="3174005"/>
            <a:ext cx="11009436" cy="1127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4000" b="1" dirty="0">
                <a:solidFill>
                  <a:srgbClr val="FF0000"/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Elements from different nodes are mixed</a:t>
            </a:r>
          </a:p>
        </p:txBody>
      </p:sp>
    </p:spTree>
    <p:extLst>
      <p:ext uri="{BB962C8B-B14F-4D97-AF65-F5344CB8AC3E}">
        <p14:creationId xmlns:p14="http://schemas.microsoft.com/office/powerpoint/2010/main" val="4847505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36894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Fourier Transform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704088" y="1633142"/>
            <a:ext cx="10912151" cy="1225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In spectral analysis, Fourier Transform transforms time/space domain signal to frequency domain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AFD3AE1-3798-422C-8FA1-2AAAF0509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641" y="3080998"/>
            <a:ext cx="5707704" cy="262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new algorithm faster than fourier transform">
            <a:extLst>
              <a:ext uri="{FF2B5EF4-FFF2-40B4-BE49-F238E27FC236}">
                <a16:creationId xmlns:a16="http://schemas.microsoft.com/office/drawing/2014/main" id="{102D1FCA-8264-4D89-8215-6126D8AA3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809" y="3116598"/>
            <a:ext cx="5016413" cy="276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6642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36894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Fourier Transform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704088" y="1633142"/>
            <a:ext cx="10912151" cy="368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In spectral analysis, Fourier Transform transforms time/domain signal to frequency domain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Fourier Transform &amp; Convolution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Convolution Theorem</a:t>
            </a:r>
          </a:p>
          <a:p>
            <a:pPr lvl="2">
              <a:lnSpc>
                <a:spcPct val="200000"/>
              </a:lnSpc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Fourier transform of a convolution of two functions (or signals) is the pointwise product of their Fourier transforms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A0921684-85DC-4830-9A7A-985B78390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218" y="297932"/>
            <a:ext cx="5832021" cy="336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3645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501996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Graph Fourier Transform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704088" y="1633142"/>
            <a:ext cx="10912151" cy="4926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Graph node feature into elements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endParaRPr kumimoji="1" lang="en-US" altLang="ko-KR" sz="20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endParaRPr kumimoji="1" lang="en-US" altLang="ko-KR" sz="20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Spatial : Mixed elements in node feature by message passing ☞ Spatial Convolution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" panose="020B0502040204020203" pitchFamily="34" charset="0"/>
                <a:ea typeface="Noto Sans" panose="020B0502040204020203" pitchFamily="34" charset="0"/>
                <a:cs typeface="Noto Sans CJK KR DemiLight" charset="-127"/>
                <a:sym typeface="Wingdings" panose="05000000000000000000" pitchFamily="2" charset="2"/>
              </a:rPr>
              <a:t>Frequency : Filter signals that can be node feature </a:t>
            </a: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☞ Spectral Convolution</a:t>
            </a:r>
          </a:p>
        </p:txBody>
      </p:sp>
      <p:graphicFrame>
        <p:nvGraphicFramePr>
          <p:cNvPr id="6" name="표 31756">
            <a:extLst>
              <a:ext uri="{FF2B5EF4-FFF2-40B4-BE49-F238E27FC236}">
                <a16:creationId xmlns:a16="http://schemas.microsoft.com/office/drawing/2014/main" id="{C8EBA282-EC63-41FD-9C75-3D4D500CF6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0650"/>
              </p:ext>
            </p:extLst>
          </p:nvPr>
        </p:nvGraphicFramePr>
        <p:xfrm>
          <a:off x="1442388" y="2637600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9" name="표 31756">
            <a:extLst>
              <a:ext uri="{FF2B5EF4-FFF2-40B4-BE49-F238E27FC236}">
                <a16:creationId xmlns:a16="http://schemas.microsoft.com/office/drawing/2014/main" id="{76B45B30-6BF5-40A3-8DF1-2F54728B7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926174"/>
              </p:ext>
            </p:extLst>
          </p:nvPr>
        </p:nvGraphicFramePr>
        <p:xfrm>
          <a:off x="1746465" y="2640144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10" name="표 31756">
            <a:extLst>
              <a:ext uri="{FF2B5EF4-FFF2-40B4-BE49-F238E27FC236}">
                <a16:creationId xmlns:a16="http://schemas.microsoft.com/office/drawing/2014/main" id="{00994616-1DD1-4014-B290-FF93E988E0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102613"/>
              </p:ext>
            </p:extLst>
          </p:nvPr>
        </p:nvGraphicFramePr>
        <p:xfrm>
          <a:off x="2041492" y="2637600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BE2490-7678-4969-8488-FEE4E89C12C2}"/>
              </a:ext>
            </a:extLst>
          </p:cNvPr>
          <p:cNvSpPr/>
          <p:nvPr/>
        </p:nvSpPr>
        <p:spPr>
          <a:xfrm>
            <a:off x="1442388" y="2637600"/>
            <a:ext cx="869063" cy="13952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3" name="표 31756">
            <a:extLst>
              <a:ext uri="{FF2B5EF4-FFF2-40B4-BE49-F238E27FC236}">
                <a16:creationId xmlns:a16="http://schemas.microsoft.com/office/drawing/2014/main" id="{54ED9A8D-4062-468E-AE94-B494BC7E5D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655331"/>
              </p:ext>
            </p:extLst>
          </p:nvPr>
        </p:nvGraphicFramePr>
        <p:xfrm>
          <a:off x="2372878" y="2646624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14" name="표 31756">
            <a:extLst>
              <a:ext uri="{FF2B5EF4-FFF2-40B4-BE49-F238E27FC236}">
                <a16:creationId xmlns:a16="http://schemas.microsoft.com/office/drawing/2014/main" id="{E2EECBBB-68C4-49BA-A525-F20172510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347359"/>
              </p:ext>
            </p:extLst>
          </p:nvPr>
        </p:nvGraphicFramePr>
        <p:xfrm>
          <a:off x="2682605" y="2648741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15" name="표 31756">
            <a:extLst>
              <a:ext uri="{FF2B5EF4-FFF2-40B4-BE49-F238E27FC236}">
                <a16:creationId xmlns:a16="http://schemas.microsoft.com/office/drawing/2014/main" id="{B738987B-6E94-4819-B58D-8E00007D92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497312"/>
              </p:ext>
            </p:extLst>
          </p:nvPr>
        </p:nvGraphicFramePr>
        <p:xfrm>
          <a:off x="2989299" y="2650992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16" name="표 31756">
            <a:extLst>
              <a:ext uri="{FF2B5EF4-FFF2-40B4-BE49-F238E27FC236}">
                <a16:creationId xmlns:a16="http://schemas.microsoft.com/office/drawing/2014/main" id="{8947DAC3-6107-4AFE-8C24-2CFA6896F9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250134"/>
              </p:ext>
            </p:extLst>
          </p:nvPr>
        </p:nvGraphicFramePr>
        <p:xfrm>
          <a:off x="3295993" y="2644000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5BBCB901-DFA9-4097-A6D3-3C7DE770CAE0}"/>
              </a:ext>
            </a:extLst>
          </p:cNvPr>
          <p:cNvSpPr/>
          <p:nvPr/>
        </p:nvSpPr>
        <p:spPr>
          <a:xfrm>
            <a:off x="2373916" y="2648464"/>
            <a:ext cx="1194738" cy="139522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8" name="표 31756">
            <a:extLst>
              <a:ext uri="{FF2B5EF4-FFF2-40B4-BE49-F238E27FC236}">
                <a16:creationId xmlns:a16="http://schemas.microsoft.com/office/drawing/2014/main" id="{B9B71C1A-2378-4926-BF96-AC8F13F86D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231091"/>
              </p:ext>
            </p:extLst>
          </p:nvPr>
        </p:nvGraphicFramePr>
        <p:xfrm>
          <a:off x="3624548" y="2658788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19" name="표 31756">
            <a:extLst>
              <a:ext uri="{FF2B5EF4-FFF2-40B4-BE49-F238E27FC236}">
                <a16:creationId xmlns:a16="http://schemas.microsoft.com/office/drawing/2014/main" id="{A239E1E1-3FC5-4F33-B6AE-097EE3EFE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548849"/>
              </p:ext>
            </p:extLst>
          </p:nvPr>
        </p:nvGraphicFramePr>
        <p:xfrm>
          <a:off x="3931242" y="2661039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20" name="표 31756">
            <a:extLst>
              <a:ext uri="{FF2B5EF4-FFF2-40B4-BE49-F238E27FC236}">
                <a16:creationId xmlns:a16="http://schemas.microsoft.com/office/drawing/2014/main" id="{A3A3B33D-2C80-4C15-B053-BA31AE034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932337"/>
              </p:ext>
            </p:extLst>
          </p:nvPr>
        </p:nvGraphicFramePr>
        <p:xfrm>
          <a:off x="4235319" y="2663583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54580E33-D955-4981-A7E3-35E467ADB766}"/>
              </a:ext>
            </a:extLst>
          </p:cNvPr>
          <p:cNvSpPr/>
          <p:nvPr/>
        </p:nvSpPr>
        <p:spPr>
          <a:xfrm>
            <a:off x="3622924" y="2644000"/>
            <a:ext cx="869063" cy="1395220"/>
          </a:xfrm>
          <a:prstGeom prst="rect">
            <a:avLst/>
          </a:prstGeom>
          <a:noFill/>
          <a:ln w="57150">
            <a:solidFill>
              <a:srgbClr val="D09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C3E8E83-9437-450B-BC77-E5C57B3B8042}"/>
              </a:ext>
            </a:extLst>
          </p:cNvPr>
          <p:cNvSpPr/>
          <p:nvPr/>
        </p:nvSpPr>
        <p:spPr>
          <a:xfrm>
            <a:off x="1350630" y="2538728"/>
            <a:ext cx="3228302" cy="15978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77D20DA7-26D3-45A7-AEC2-4FAE2D5B7778}"/>
              </a:ext>
            </a:extLst>
          </p:cNvPr>
          <p:cNvSpPr/>
          <p:nvPr/>
        </p:nvSpPr>
        <p:spPr>
          <a:xfrm>
            <a:off x="8051257" y="1262344"/>
            <a:ext cx="360000" cy="360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4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7917A61-F824-4772-BF95-1993263E2BAC}"/>
              </a:ext>
            </a:extLst>
          </p:cNvPr>
          <p:cNvSpPr/>
          <p:nvPr/>
        </p:nvSpPr>
        <p:spPr>
          <a:xfrm>
            <a:off x="7683830" y="120903"/>
            <a:ext cx="360000" cy="360000"/>
          </a:xfrm>
          <a:prstGeom prst="ellipse">
            <a:avLst/>
          </a:prstGeom>
          <a:solidFill>
            <a:srgbClr val="FFD1D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3BDE720-8B44-4B23-850C-B409DADC3536}"/>
              </a:ext>
            </a:extLst>
          </p:cNvPr>
          <p:cNvSpPr/>
          <p:nvPr/>
        </p:nvSpPr>
        <p:spPr>
          <a:xfrm>
            <a:off x="8870717" y="190153"/>
            <a:ext cx="360000" cy="360000"/>
          </a:xfrm>
          <a:prstGeom prst="ellipse">
            <a:avLst/>
          </a:prstGeom>
          <a:solidFill>
            <a:srgbClr val="E5FFF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3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C415AE1-B16D-4D58-BF7D-7E43BB66E362}"/>
              </a:ext>
            </a:extLst>
          </p:cNvPr>
          <p:cNvCxnSpPr>
            <a:cxnSpLocks/>
            <a:stCxn id="24" idx="5"/>
            <a:endCxn id="27" idx="1"/>
          </p:cNvCxnSpPr>
          <p:nvPr/>
        </p:nvCxnSpPr>
        <p:spPr>
          <a:xfrm>
            <a:off x="7991109" y="428182"/>
            <a:ext cx="216154" cy="25168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DDE2BE61-3E49-4089-9C65-6760DE9388AF}"/>
              </a:ext>
            </a:extLst>
          </p:cNvPr>
          <p:cNvSpPr/>
          <p:nvPr/>
        </p:nvSpPr>
        <p:spPr>
          <a:xfrm>
            <a:off x="8154542" y="627150"/>
            <a:ext cx="360000" cy="360000"/>
          </a:xfrm>
          <a:prstGeom prst="ellipse">
            <a:avLst/>
          </a:prstGeom>
          <a:solidFill>
            <a:srgbClr val="C9F1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3CD0954-D1FF-4DCA-ACF7-1799C7224B11}"/>
              </a:ext>
            </a:extLst>
          </p:cNvPr>
          <p:cNvCxnSpPr>
            <a:cxnSpLocks/>
            <a:stCxn id="27" idx="7"/>
            <a:endCxn id="25" idx="3"/>
          </p:cNvCxnSpPr>
          <p:nvPr/>
        </p:nvCxnSpPr>
        <p:spPr>
          <a:xfrm flipV="1">
            <a:off x="8461821" y="497432"/>
            <a:ext cx="461617" cy="1824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B417880-0753-4767-95EB-1D57797CE651}"/>
              </a:ext>
            </a:extLst>
          </p:cNvPr>
          <p:cNvCxnSpPr>
            <a:cxnSpLocks/>
            <a:stCxn id="27" idx="4"/>
            <a:endCxn id="23" idx="0"/>
          </p:cNvCxnSpPr>
          <p:nvPr/>
        </p:nvCxnSpPr>
        <p:spPr>
          <a:xfrm flipH="1">
            <a:off x="8231257" y="987150"/>
            <a:ext cx="103285" cy="2751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24061D2-D6D3-4EB0-877A-982088FC68E8}"/>
              </a:ext>
            </a:extLst>
          </p:cNvPr>
          <p:cNvCxnSpPr>
            <a:cxnSpLocks/>
            <a:stCxn id="24" idx="4"/>
          </p:cNvCxnSpPr>
          <p:nvPr/>
        </p:nvCxnSpPr>
        <p:spPr>
          <a:xfrm>
            <a:off x="7863830" y="480903"/>
            <a:ext cx="289088" cy="78144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A61FE25-1750-4A5B-BB50-53D5F0148FF1}"/>
              </a:ext>
            </a:extLst>
          </p:cNvPr>
          <p:cNvCxnSpPr>
            <a:cxnSpLocks/>
          </p:cNvCxnSpPr>
          <p:nvPr/>
        </p:nvCxnSpPr>
        <p:spPr>
          <a:xfrm>
            <a:off x="7890503" y="3780297"/>
            <a:ext cx="3427525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78FC27A-D8CF-40E6-85F7-8700A98CF92E}"/>
              </a:ext>
            </a:extLst>
          </p:cNvPr>
          <p:cNvCxnSpPr>
            <a:cxnSpLocks/>
          </p:cNvCxnSpPr>
          <p:nvPr/>
        </p:nvCxnSpPr>
        <p:spPr>
          <a:xfrm flipV="1">
            <a:off x="7890503" y="1730348"/>
            <a:ext cx="0" cy="204994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표 31756">
            <a:extLst>
              <a:ext uri="{FF2B5EF4-FFF2-40B4-BE49-F238E27FC236}">
                <a16:creationId xmlns:a16="http://schemas.microsoft.com/office/drawing/2014/main" id="{814039CA-D520-4B66-8975-0F8E91CBB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020038"/>
              </p:ext>
            </p:extLst>
          </p:nvPr>
        </p:nvGraphicFramePr>
        <p:xfrm>
          <a:off x="8237408" y="3936443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47" name="표 31756">
            <a:extLst>
              <a:ext uri="{FF2B5EF4-FFF2-40B4-BE49-F238E27FC236}">
                <a16:creationId xmlns:a16="http://schemas.microsoft.com/office/drawing/2014/main" id="{9BD56B04-76CF-4F87-8E02-1CE16804CF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949384"/>
              </p:ext>
            </p:extLst>
          </p:nvPr>
        </p:nvGraphicFramePr>
        <p:xfrm>
          <a:off x="9100255" y="3936443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48" name="표 31756">
            <a:extLst>
              <a:ext uri="{FF2B5EF4-FFF2-40B4-BE49-F238E27FC236}">
                <a16:creationId xmlns:a16="http://schemas.microsoft.com/office/drawing/2014/main" id="{E58DE280-8100-4B82-93A2-219CE9004C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27689"/>
              </p:ext>
            </p:extLst>
          </p:nvPr>
        </p:nvGraphicFramePr>
        <p:xfrm>
          <a:off x="9963102" y="3936443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graphicFrame>
        <p:nvGraphicFramePr>
          <p:cNvPr id="49" name="표 31756">
            <a:extLst>
              <a:ext uri="{FF2B5EF4-FFF2-40B4-BE49-F238E27FC236}">
                <a16:creationId xmlns:a16="http://schemas.microsoft.com/office/drawing/2014/main" id="{A12A093B-93BC-43E6-83D9-7F061F64D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877784"/>
              </p:ext>
            </p:extLst>
          </p:nvPr>
        </p:nvGraphicFramePr>
        <p:xfrm>
          <a:off x="10825949" y="3936443"/>
          <a:ext cx="272661" cy="1395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1">
                  <a:extLst>
                    <a:ext uri="{9D8B030D-6E8A-4147-A177-3AD203B41FA5}">
                      <a16:colId xmlns:a16="http://schemas.microsoft.com/office/drawing/2014/main" val="84522052"/>
                    </a:ext>
                  </a:extLst>
                </a:gridCol>
              </a:tblGrid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100711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83879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6492885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67494"/>
                  </a:ext>
                </a:extLst>
              </a:tr>
              <a:tr h="279044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91096"/>
                  </a:ext>
                </a:extLst>
              </a:tr>
            </a:tbl>
          </a:graphicData>
        </a:graphic>
      </p:graphicFrame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2ECF307D-8685-4A01-977A-E86A0A292983}"/>
              </a:ext>
            </a:extLst>
          </p:cNvPr>
          <p:cNvCxnSpPr>
            <a:cxnSpLocks/>
          </p:cNvCxnSpPr>
          <p:nvPr/>
        </p:nvCxnSpPr>
        <p:spPr>
          <a:xfrm flipV="1">
            <a:off x="10099432" y="1730347"/>
            <a:ext cx="0" cy="2049949"/>
          </a:xfrm>
          <a:prstGeom prst="line">
            <a:avLst/>
          </a:prstGeom>
          <a:ln w="730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7C33635E-B0D5-4781-9F76-62CC6A4F16DA}"/>
              </a:ext>
            </a:extLst>
          </p:cNvPr>
          <p:cNvCxnSpPr>
            <a:cxnSpLocks/>
          </p:cNvCxnSpPr>
          <p:nvPr/>
        </p:nvCxnSpPr>
        <p:spPr>
          <a:xfrm flipV="1">
            <a:off x="9236585" y="2755321"/>
            <a:ext cx="0" cy="1024976"/>
          </a:xfrm>
          <a:prstGeom prst="line">
            <a:avLst/>
          </a:prstGeom>
          <a:ln w="730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EB2C3E5F-5A8D-4D64-850B-BF75EDF7D43C}"/>
              </a:ext>
            </a:extLst>
          </p:cNvPr>
          <p:cNvCxnSpPr>
            <a:cxnSpLocks/>
          </p:cNvCxnSpPr>
          <p:nvPr/>
        </p:nvCxnSpPr>
        <p:spPr>
          <a:xfrm flipV="1">
            <a:off x="8368415" y="2328143"/>
            <a:ext cx="0" cy="1452153"/>
          </a:xfrm>
          <a:prstGeom prst="line">
            <a:avLst/>
          </a:prstGeom>
          <a:ln w="730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4082CCF4-D67E-40EC-ADEF-2455D4F9F57F}"/>
              </a:ext>
            </a:extLst>
          </p:cNvPr>
          <p:cNvCxnSpPr>
            <a:cxnSpLocks/>
          </p:cNvCxnSpPr>
          <p:nvPr/>
        </p:nvCxnSpPr>
        <p:spPr>
          <a:xfrm flipV="1">
            <a:off x="10962279" y="3532103"/>
            <a:ext cx="0" cy="242750"/>
          </a:xfrm>
          <a:prstGeom prst="line">
            <a:avLst/>
          </a:prstGeom>
          <a:ln w="730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화살표: 왼쪽/오른쪽 62">
            <a:extLst>
              <a:ext uri="{FF2B5EF4-FFF2-40B4-BE49-F238E27FC236}">
                <a16:creationId xmlns:a16="http://schemas.microsoft.com/office/drawing/2014/main" id="{1D8249D1-2D2E-48B0-81B7-0C8252521DAF}"/>
              </a:ext>
            </a:extLst>
          </p:cNvPr>
          <p:cNvSpPr/>
          <p:nvPr/>
        </p:nvSpPr>
        <p:spPr>
          <a:xfrm>
            <a:off x="5125745" y="3189527"/>
            <a:ext cx="2368405" cy="56496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41FBF07-34D7-426D-A19E-90BADD9D8B3A}"/>
              </a:ext>
            </a:extLst>
          </p:cNvPr>
          <p:cNvSpPr txBox="1"/>
          <p:nvPr/>
        </p:nvSpPr>
        <p:spPr>
          <a:xfrm>
            <a:off x="4615998" y="2802058"/>
            <a:ext cx="2386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dirty="0">
                <a:solidFill>
                  <a:srgbClr val="FF0000"/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Spatial Convolution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79C6FCB-469B-41FA-8521-33EC1017AB26}"/>
              </a:ext>
            </a:extLst>
          </p:cNvPr>
          <p:cNvSpPr txBox="1"/>
          <p:nvPr/>
        </p:nvSpPr>
        <p:spPr>
          <a:xfrm>
            <a:off x="5789497" y="3861546"/>
            <a:ext cx="2516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dirty="0">
                <a:solidFill>
                  <a:srgbClr val="FF0000"/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Spectral Convolution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6905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36894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Fourier Transform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9">
                <a:extLst>
                  <a:ext uri="{FF2B5EF4-FFF2-40B4-BE49-F238E27FC236}">
                    <a16:creationId xmlns:a16="http://schemas.microsoft.com/office/drawing/2014/main" id="{6F416110-07BE-4E3B-A903-03A7A4BFA8C5}"/>
                  </a:ext>
                </a:extLst>
              </p:cNvPr>
              <p:cNvSpPr txBox="1"/>
              <p:nvPr/>
            </p:nvSpPr>
            <p:spPr>
              <a:xfrm>
                <a:off x="704088" y="1633142"/>
                <a:ext cx="11122152" cy="44389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𝒇</m:t>
                    </m:r>
                    <m:d>
                      <m:dPr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nary>
                      <m:naryPr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∞</m:t>
                        </m:r>
                      </m:sub>
                      <m:sup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∞</m:t>
                        </m:r>
                      </m:sup>
                      <m:e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ℱ</m:t>
                        </m:r>
                        <m:d>
                          <m:dPr>
                            <m:ctrlP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𝒖</m:t>
                            </m:r>
                          </m:e>
                        </m:d>
                        <m:sSup>
                          <m:sSupPr>
                            <m:ctrlP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𝒆</m:t>
                            </m:r>
                          </m:e>
                          <m:sup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𝒋</m:t>
                            </m:r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𝝅</m:t>
                            </m:r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𝒖𝒙</m:t>
                            </m:r>
                          </m:sup>
                        </m:sSup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𝒅𝒖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=</m:t>
                        </m:r>
                        <m:nary>
                          <m:naryPr>
                            <m:ctrlP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∞</m:t>
                            </m:r>
                          </m:sub>
                          <m:sup>
                            <m: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∞</m:t>
                            </m:r>
                          </m:sup>
                          <m:e>
                            <m:r>
                              <a:rPr kumimoji="1" lang="en-US" altLang="ko-KR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ℱ</m:t>
                            </m:r>
                            <m:d>
                              <m:dPr>
                                <m:ctrlP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𝒖</m:t>
                                </m:r>
                              </m:e>
                            </m:d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{</m:t>
                            </m:r>
                            <m:func>
                              <m:funcPr>
                                <m:ctrlP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ko-KR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𝟐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𝝅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𝒖𝒙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+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𝒋</m:t>
                                </m:r>
                                <m:func>
                                  <m:funcPr>
                                    <m:ctrlPr>
                                      <a:rPr kumimoji="1" lang="en-US" altLang="ko-KR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Noto Sans CJK KR DemiLight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kumimoji="1" lang="en-US" altLang="ko-KR" sz="20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Noto Sans CJK KR DemiLight" charset="-127"/>
                                        <a:sym typeface="Wingdings" panose="05000000000000000000" pitchFamily="2" charset="2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kumimoji="1" lang="en-US" altLang="ko-KR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Noto Sans CJK KR DemiLight" charset="-127"/>
                                        <a:sym typeface="Wingdings" panose="05000000000000000000" pitchFamily="2" charset="2"/>
                                      </a:rPr>
                                      <m:t>𝟐</m:t>
                                    </m:r>
                                    <m:r>
                                      <a:rPr kumimoji="1" lang="en-US" altLang="ko-KR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Noto Sans CJK KR DemiLight" charset="-127"/>
                                        <a:sym typeface="Wingdings" panose="05000000000000000000" pitchFamily="2" charset="2"/>
                                      </a:rPr>
                                      <m:t>𝝅</m:t>
                                    </m:r>
                                    <m:r>
                                      <a:rPr kumimoji="1" lang="en-US" altLang="ko-KR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Noto Sans CJK KR DemiLight" charset="-127"/>
                                        <a:sym typeface="Wingdings" panose="05000000000000000000" pitchFamily="2" charset="2"/>
                                      </a:rPr>
                                      <m:t>𝒖𝒙</m:t>
                                    </m:r>
                                  </m:e>
                                </m:func>
                              </m:e>
                            </m:func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}</m:t>
                            </m:r>
                            <m: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𝒅𝒖</m:t>
                            </m:r>
                          </m:e>
                        </m:nary>
                      </m:e>
                    </m:nary>
                  </m:oMath>
                </a14:m>
                <a:endParaRPr kumimoji="1" lang="en-US" altLang="ko-KR" sz="2000" b="1" dirty="0">
                  <a:latin typeface="Noto Sans CJK KR DemiLight" charset="-127"/>
                  <a:ea typeface="Noto Sans CJK KR DemiLight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{Integral of (multiplication of function)} is same with function inner product</a:t>
                </a:r>
              </a:p>
              <a:p>
                <a:pPr marL="914400" lvl="1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∞</m:t>
                        </m:r>
                      </m:sub>
                      <m:sup>
                        <m: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∞</m:t>
                        </m:r>
                      </m:sup>
                      <m:e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𝒇</m:t>
                        </m:r>
                        <m:d>
                          <m:dPr>
                            <m:ctrlPr>
                              <a:rPr kumimoji="1" lang="en-US" altLang="ko-KR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𝒈</m:t>
                        </m:r>
                        <m:d>
                          <m:dPr>
                            <m:ctrlP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𝒅𝒙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</m:e>
                    </m:nary>
                  </m:oMath>
                </a14:m>
                <a:endParaRPr kumimoji="1" lang="en-US" altLang="ko-KR" sz="2000" b="1" i="1" dirty="0">
                  <a:latin typeface="Cambria Math" panose="02040503050406030204" pitchFamily="18" charset="0"/>
                  <a:ea typeface="Noto Sans CJK KR DemiLight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914400" lvl="1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𝒙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𝟏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, 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𝟐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, 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𝟑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,  </m:t>
                    </m:r>
                    <m:acc>
                      <m:accPr>
                        <m:chr m:val="⃗"/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𝒇</m:t>
                        </m:r>
                      </m:e>
                    </m:acc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𝒇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𝒇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𝒇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𝟑</m:t>
                            </m:r>
                          </m:sub>
                        </m:sSub>
                      </m:e>
                    </m:d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,  </m:t>
                    </m:r>
                    <m:acc>
                      <m:accPr>
                        <m:chr m:val="⃗"/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𝒈</m:t>
                        </m:r>
                      </m:e>
                    </m:acc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𝒈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𝒈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𝒈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𝟑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ko-KR" sz="2000" b="1" i="1" dirty="0">
                  <a:latin typeface="Cambria Math" panose="02040503050406030204" pitchFamily="18" charset="0"/>
                  <a:ea typeface="Noto Sans CJK KR DemiLight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914400" lvl="1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𝒇</m:t>
                        </m:r>
                      </m:e>
                    </m:acc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°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 </m:t>
                    </m:r>
                    <m:acc>
                      <m:accPr>
                        <m:chr m:val="⃗"/>
                        <m:ctrlP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𝒈</m:t>
                        </m:r>
                      </m:e>
                    </m:acc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𝒇</m:t>
                        </m:r>
                      </m:e>
                      <m:sub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𝒈</m:t>
                        </m:r>
                      </m:e>
                      <m:sub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𝟏</m:t>
                        </m:r>
                      </m:sub>
                    </m:sSub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sSub>
                      <m:sSubPr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𝒇</m:t>
                        </m:r>
                      </m:e>
                      <m:sub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𝒈</m:t>
                        </m:r>
                      </m:e>
                      <m:sub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𝟐</m:t>
                        </m:r>
                      </m:sub>
                    </m:sSub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sSub>
                      <m:sSubPr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𝒇</m:t>
                        </m:r>
                      </m:e>
                      <m:sub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𝒈</m:t>
                        </m:r>
                      </m:e>
                      <m:sub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𝟑</m:t>
                        </m:r>
                      </m:sub>
                    </m:sSub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sym typeface="Wingdings" panose="05000000000000000000" pitchFamily="2" charset="2"/>
                          </a:rPr>
                          <m:t>=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sym typeface="Wingdings" panose="05000000000000000000" pitchFamily="2" charset="2"/>
                          </a:rPr>
                          <m:t>𝟏</m:t>
                        </m:r>
                      </m:sub>
                      <m:sup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sym typeface="Wingdings" panose="05000000000000000000" pitchFamily="2" charset="2"/>
                          </a:rPr>
                          <m:t>𝟑</m:t>
                        </m:r>
                      </m:sup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sym typeface="Wingdings" panose="05000000000000000000" pitchFamily="2" charset="2"/>
                              </a:rPr>
                              <m:t>𝒇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sym typeface="Wingdings" panose="05000000000000000000" pitchFamily="2" charset="2"/>
                              </a:rPr>
                              <m:t>𝒈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sub>
                        </m:sSub>
                      </m:e>
                    </m:nary>
                  </m:oMath>
                </a14:m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sym typeface="Wingdings" panose="05000000000000000000" pitchFamily="2" charset="2"/>
                  </a:rPr>
                  <a:t> →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∞</m:t>
                        </m:r>
                      </m:sub>
                      <m:sup>
                        <m: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∞</m:t>
                        </m:r>
                      </m:sup>
                      <m:e>
                        <m: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𝒇</m:t>
                        </m:r>
                        <m:d>
                          <m:dPr>
                            <m:ctrlPr>
                              <a:rPr kumimoji="1" lang="en-US" altLang="ko-KR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  <m:r>
                          <a:rPr kumimoji="1" lang="en-US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𝒈</m:t>
                        </m:r>
                        <m:d>
                          <m:dPr>
                            <m:ctrlPr>
                              <a:rPr kumimoji="1" lang="en-US" altLang="ko-KR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</m:d>
                        <m:r>
                          <a:rPr kumimoji="1" lang="en-US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𝒅𝒙</m:t>
                        </m:r>
                        <m:r>
                          <a:rPr kumimoji="1" lang="en-US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</m:e>
                    </m:nary>
                  </m:oMath>
                </a14:m>
                <a:endParaRPr kumimoji="1" lang="en-US" altLang="ko-KR" sz="2000" b="1" dirty="0">
                  <a:latin typeface="Noto Sans CJK KR DemiLight" charset="-127"/>
                  <a:ea typeface="Noto Sans CJK KR DemiLight" charset="-127"/>
                  <a:sym typeface="Wingdings" panose="05000000000000000000" pitchFamily="2" charset="2"/>
                </a:endParaRP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∞</m:t>
                        </m:r>
                      </m:sub>
                      <m:sup>
                        <m: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∞</m:t>
                        </m:r>
                      </m:sup>
                      <m:e>
                        <m:r>
                          <a:rPr kumimoji="1" lang="en-US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ℱ</m:t>
                        </m:r>
                        <m:d>
                          <m:dPr>
                            <m:ctrlPr>
                              <a:rPr kumimoji="1" lang="en-US" altLang="ko-KR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𝒖</m:t>
                            </m:r>
                          </m:e>
                        </m:d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{</m:t>
                        </m:r>
                        <m:func>
                          <m:funcPr>
                            <m:ctrlP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ko-KR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cos</m:t>
                            </m:r>
                          </m:fName>
                          <m:e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𝝅</m:t>
                            </m:r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𝒖𝒙</m:t>
                            </m:r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+</m:t>
                            </m:r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𝒋</m:t>
                            </m:r>
                            <m:func>
                              <m:funcPr>
                                <m:ctrlP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ko-KR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𝟐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𝝅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𝒖𝒙</m:t>
                                </m:r>
                              </m:e>
                            </m:func>
                          </m:e>
                        </m:func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}</m:t>
                        </m:r>
                        <m:r>
                          <a:rPr kumimoji="1" lang="en-US" altLang="ko-KR" sz="2000" b="1" i="1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𝒅𝒖</m:t>
                        </m:r>
                      </m:e>
                    </m:nary>
                  </m:oMath>
                </a14:m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 = inner product of </a:t>
                </a:r>
                <a14:m>
                  <m:oMath xmlns:m="http://schemas.openxmlformats.org/officeDocument/2006/math">
                    <m:r>
                      <a:rPr kumimoji="1" lang="en-US" altLang="ko-KR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ℱ</m:t>
                    </m:r>
                    <m:d>
                      <m:dPr>
                        <m:ctrlPr>
                          <a:rPr kumimoji="1" lang="en-US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𝒖</m:t>
                        </m:r>
                      </m:e>
                    </m:d>
                  </m:oMath>
                </a14:m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kumimoji="1" lang="en-US" altLang="ko-KR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{</m:t>
                    </m:r>
                    <m:func>
                      <m:funcPr>
                        <m:ctrlPr>
                          <a:rPr kumimoji="1" lang="en-US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R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cos</m:t>
                        </m:r>
                      </m:fName>
                      <m:e>
                        <m:r>
                          <a:rPr kumimoji="1" lang="en-US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𝟐</m:t>
                        </m:r>
                        <m:r>
                          <a:rPr kumimoji="1" lang="en-US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𝝅</m:t>
                        </m:r>
                        <m:r>
                          <a:rPr kumimoji="1" lang="en-US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𝒖𝒙</m:t>
                        </m:r>
                        <m:r>
                          <a:rPr kumimoji="1" lang="en-US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a:rPr kumimoji="1" lang="en-US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𝒋</m:t>
                        </m:r>
                        <m:func>
                          <m:funcPr>
                            <m:ctrlPr>
                              <a:rPr kumimoji="1" lang="en-US" altLang="ko-KR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ko-KR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sin</m:t>
                            </m:r>
                          </m:fName>
                          <m:e>
                            <m:r>
                              <a:rPr kumimoji="1" lang="en-US" altLang="ko-KR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  <m:r>
                              <a:rPr kumimoji="1" lang="en-US" altLang="ko-KR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𝝅</m:t>
                            </m:r>
                            <m:r>
                              <a:rPr kumimoji="1" lang="en-US" altLang="ko-KR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𝒖𝒙</m:t>
                            </m:r>
                          </m:e>
                        </m:func>
                      </m:e>
                    </m:func>
                    <m:r>
                      <a:rPr kumimoji="1" lang="en-US" altLang="ko-KR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}</m:t>
                    </m:r>
                  </m:oMath>
                </a14:m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</a:p>
            </p:txBody>
          </p:sp>
        </mc:Choice>
        <mc:Fallback xmlns="">
          <p:sp>
            <p:nvSpPr>
              <p:cNvPr id="12" name="텍스트 상자 9">
                <a:extLst>
                  <a:ext uri="{FF2B5EF4-FFF2-40B4-BE49-F238E27FC236}">
                    <a16:creationId xmlns:a16="http://schemas.microsoft.com/office/drawing/2014/main" id="{6F416110-07BE-4E3B-A903-03A7A4BFA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88" y="1633142"/>
                <a:ext cx="11122152" cy="4438907"/>
              </a:xfrm>
              <a:prstGeom prst="rect">
                <a:avLst/>
              </a:prstGeom>
              <a:blipFill>
                <a:blip r:embed="rId2"/>
                <a:stretch>
                  <a:fillRect l="-493" t="-6868" b="-1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E065037-0F22-496A-AA33-BDAEF730C79A}"/>
              </a:ext>
            </a:extLst>
          </p:cNvPr>
          <p:cNvSpPr txBox="1"/>
          <p:nvPr/>
        </p:nvSpPr>
        <p:spPr>
          <a:xfrm>
            <a:off x="9823269" y="6596390"/>
            <a:ext cx="236873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https://phy64ev1.tistory.com/16</a:t>
            </a:r>
          </a:p>
        </p:txBody>
      </p:sp>
    </p:spTree>
    <p:extLst>
      <p:ext uri="{BB962C8B-B14F-4D97-AF65-F5344CB8AC3E}">
        <p14:creationId xmlns:p14="http://schemas.microsoft.com/office/powerpoint/2010/main" val="19537561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36894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Fourier Transform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9">
                <a:extLst>
                  <a:ext uri="{FF2B5EF4-FFF2-40B4-BE49-F238E27FC236}">
                    <a16:creationId xmlns:a16="http://schemas.microsoft.com/office/drawing/2014/main" id="{6F416110-07BE-4E3B-A903-03A7A4BFA8C5}"/>
                  </a:ext>
                </a:extLst>
              </p:cNvPr>
              <p:cNvSpPr txBox="1"/>
              <p:nvPr/>
            </p:nvSpPr>
            <p:spPr>
              <a:xfrm>
                <a:off x="704088" y="1633142"/>
                <a:ext cx="11122152" cy="3852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Inner product = similarity</a:t>
                </a: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Sine and Cosine is orthogonal</a:t>
                </a: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𝒇</m:t>
                    </m:r>
                    <m:d>
                      <m:dPr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nary>
                      <m:naryPr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∞</m:t>
                        </m:r>
                      </m:sub>
                      <m:sup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∞</m:t>
                        </m:r>
                      </m:sup>
                      <m:e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ℱ</m:t>
                        </m:r>
                        <m:d>
                          <m:dPr>
                            <m:ctrlP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𝒖</m:t>
                            </m:r>
                          </m:e>
                        </m:d>
                        <m:sSup>
                          <m:sSupPr>
                            <m:ctrlP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𝒆</m:t>
                            </m:r>
                          </m:e>
                          <m:sup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𝒋</m:t>
                            </m:r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𝝅</m:t>
                            </m:r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𝒖𝒙</m:t>
                            </m:r>
                          </m:sup>
                        </m:sSup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𝒅𝒖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=</m:t>
                        </m:r>
                        <m:nary>
                          <m:naryPr>
                            <m:ctrlP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∞</m:t>
                            </m:r>
                          </m:sub>
                          <m:sup>
                            <m: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∞</m:t>
                            </m:r>
                          </m:sup>
                          <m:e>
                            <m:r>
                              <a:rPr kumimoji="1" lang="en-US" altLang="ko-KR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ℱ</m:t>
                            </m:r>
                            <m:d>
                              <m:dPr>
                                <m:ctrlP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𝒖</m:t>
                                </m:r>
                              </m:e>
                            </m:d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{</m:t>
                            </m:r>
                            <m:func>
                              <m:funcPr>
                                <m:ctrlP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ko-KR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𝟐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𝝅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𝒖𝒙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+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𝒋</m:t>
                                </m:r>
                                <m:func>
                                  <m:funcPr>
                                    <m:ctrlPr>
                                      <a:rPr kumimoji="1" lang="en-US" altLang="ko-KR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Noto Sans CJK KR DemiLight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kumimoji="1" lang="en-US" altLang="ko-KR" sz="20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Noto Sans CJK KR DemiLight" charset="-127"/>
                                        <a:sym typeface="Wingdings" panose="05000000000000000000" pitchFamily="2" charset="2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kumimoji="1" lang="en-US" altLang="ko-KR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Noto Sans CJK KR DemiLight" charset="-127"/>
                                        <a:sym typeface="Wingdings" panose="05000000000000000000" pitchFamily="2" charset="2"/>
                                      </a:rPr>
                                      <m:t>𝟐</m:t>
                                    </m:r>
                                    <m:r>
                                      <a:rPr kumimoji="1" lang="en-US" altLang="ko-KR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Noto Sans CJK KR DemiLight" charset="-127"/>
                                        <a:sym typeface="Wingdings" panose="05000000000000000000" pitchFamily="2" charset="2"/>
                                      </a:rPr>
                                      <m:t>𝝅</m:t>
                                    </m:r>
                                    <m:r>
                                      <a:rPr kumimoji="1" lang="en-US" altLang="ko-KR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Noto Sans CJK KR DemiLight" charset="-127"/>
                                        <a:sym typeface="Wingdings" panose="05000000000000000000" pitchFamily="2" charset="2"/>
                                      </a:rPr>
                                      <m:t>𝒖𝒙</m:t>
                                    </m:r>
                                  </m:e>
                                </m:func>
                              </m:e>
                            </m:func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}</m:t>
                            </m:r>
                            <m: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𝒅𝒖</m:t>
                            </m:r>
                          </m:e>
                        </m:nary>
                      </m:e>
                    </m:nary>
                  </m:oMath>
                </a14:m>
                <a:endParaRPr kumimoji="1" lang="en-US" altLang="ko-KR" sz="2000" b="1" dirty="0">
                  <a:latin typeface="Noto Sans CJK KR DemiLight" charset="-127"/>
                  <a:ea typeface="Noto Sans CJK KR DemiLight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Inner product of {elements gained by Fourier Transform} and {orthogonal elements}</a:t>
                </a: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= Vector Decomposition into orthogonal basis</a:t>
                </a: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= </a:t>
                </a:r>
                <a:r>
                  <a:rPr kumimoji="1" lang="en-US" altLang="ko-KR" sz="2000" b="1" dirty="0" err="1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Eigendecomposition</a:t>
                </a: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 of matrix</a:t>
                </a:r>
              </a:p>
            </p:txBody>
          </p:sp>
        </mc:Choice>
        <mc:Fallback xmlns="">
          <p:sp>
            <p:nvSpPr>
              <p:cNvPr id="12" name="텍스트 상자 9">
                <a:extLst>
                  <a:ext uri="{FF2B5EF4-FFF2-40B4-BE49-F238E27FC236}">
                    <a16:creationId xmlns:a16="http://schemas.microsoft.com/office/drawing/2014/main" id="{6F416110-07BE-4E3B-A903-03A7A4BFA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88" y="1633142"/>
                <a:ext cx="11122152" cy="3852208"/>
              </a:xfrm>
              <a:prstGeom prst="rect">
                <a:avLst/>
              </a:prstGeom>
              <a:blipFill>
                <a:blip r:embed="rId2"/>
                <a:stretch>
                  <a:fillRect l="-493" b="-18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>
            <a:extLst>
              <a:ext uri="{FF2B5EF4-FFF2-40B4-BE49-F238E27FC236}">
                <a16:creationId xmlns:a16="http://schemas.microsoft.com/office/drawing/2014/main" id="{3EF8464A-4C71-44EB-BE14-5E05020923D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713" y="164719"/>
            <a:ext cx="2727122" cy="267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F64582-7388-4953-ADB7-CC1A394C61BB}"/>
              </a:ext>
            </a:extLst>
          </p:cNvPr>
          <p:cNvSpPr txBox="1"/>
          <p:nvPr/>
        </p:nvSpPr>
        <p:spPr>
          <a:xfrm>
            <a:off x="5190309" y="0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https://commons.wikimedia.org/wiki/File:Sine_and_cosine_animation.gif</a:t>
            </a:r>
          </a:p>
        </p:txBody>
      </p:sp>
    </p:spTree>
    <p:extLst>
      <p:ext uri="{BB962C8B-B14F-4D97-AF65-F5344CB8AC3E}">
        <p14:creationId xmlns:p14="http://schemas.microsoft.com/office/powerpoint/2010/main" val="39623538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36894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Fourier Transform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9">
                <a:extLst>
                  <a:ext uri="{FF2B5EF4-FFF2-40B4-BE49-F238E27FC236}">
                    <a16:creationId xmlns:a16="http://schemas.microsoft.com/office/drawing/2014/main" id="{6F416110-07BE-4E3B-A903-03A7A4BFA8C5}"/>
                  </a:ext>
                </a:extLst>
              </p:cNvPr>
              <p:cNvSpPr txBox="1"/>
              <p:nvPr/>
            </p:nvSpPr>
            <p:spPr>
              <a:xfrm>
                <a:off x="704088" y="1633142"/>
                <a:ext cx="11122152" cy="3852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Inner product = similarity</a:t>
                </a: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Sine and Cosine is orthogonal</a:t>
                </a: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𝒇</m:t>
                    </m:r>
                    <m:d>
                      <m:dPr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𝒙</m:t>
                        </m:r>
                      </m:e>
                    </m:d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nary>
                      <m:naryPr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∞</m:t>
                        </m:r>
                      </m:sub>
                      <m:sup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∞</m:t>
                        </m:r>
                      </m:sup>
                      <m:e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ℱ</m:t>
                        </m:r>
                        <m:d>
                          <m:dPr>
                            <m:ctrlP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𝒖</m:t>
                            </m:r>
                          </m:e>
                        </m:d>
                        <m:sSup>
                          <m:sSupPr>
                            <m:ctrlP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𝒆</m:t>
                            </m:r>
                          </m:e>
                          <m:sup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𝒋</m:t>
                            </m:r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𝟐</m:t>
                            </m:r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𝝅</m:t>
                            </m:r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𝒖𝒙</m:t>
                            </m:r>
                          </m:sup>
                        </m:sSup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𝒅𝒖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=</m:t>
                        </m:r>
                        <m:nary>
                          <m:naryPr>
                            <m:ctrlP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∞</m:t>
                            </m:r>
                          </m:sub>
                          <m:sup>
                            <m: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∞</m:t>
                            </m:r>
                          </m:sup>
                          <m:e>
                            <m:r>
                              <a:rPr kumimoji="1" lang="en-US" altLang="ko-KR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ℱ</m:t>
                            </m:r>
                            <m:d>
                              <m:dPr>
                                <m:ctrlP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𝒖</m:t>
                                </m:r>
                              </m:e>
                            </m:d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{</m:t>
                            </m:r>
                            <m:func>
                              <m:funcPr>
                                <m:ctrlP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ko-KR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𝟐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𝝅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𝒖𝒙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+</m:t>
                                </m:r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𝒋</m:t>
                                </m:r>
                                <m:func>
                                  <m:funcPr>
                                    <m:ctrlPr>
                                      <a:rPr kumimoji="1" lang="en-US" altLang="ko-KR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Noto Sans CJK KR DemiLight" charset="-127"/>
                                        <a:sym typeface="Wingdings" panose="05000000000000000000" pitchFamily="2" charset="2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kumimoji="1" lang="en-US" altLang="ko-KR" sz="20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Noto Sans CJK KR DemiLight" charset="-127"/>
                                        <a:sym typeface="Wingdings" panose="05000000000000000000" pitchFamily="2" charset="2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kumimoji="1" lang="en-US" altLang="ko-KR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Noto Sans CJK KR DemiLight" charset="-127"/>
                                        <a:sym typeface="Wingdings" panose="05000000000000000000" pitchFamily="2" charset="2"/>
                                      </a:rPr>
                                      <m:t>𝟐</m:t>
                                    </m:r>
                                    <m:r>
                                      <a:rPr kumimoji="1" lang="en-US" altLang="ko-KR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Noto Sans CJK KR DemiLight" charset="-127"/>
                                        <a:sym typeface="Wingdings" panose="05000000000000000000" pitchFamily="2" charset="2"/>
                                      </a:rPr>
                                      <m:t>𝝅</m:t>
                                    </m:r>
                                    <m:r>
                                      <a:rPr kumimoji="1" lang="en-US" altLang="ko-KR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Noto Sans CJK KR DemiLight" charset="-127"/>
                                        <a:sym typeface="Wingdings" panose="05000000000000000000" pitchFamily="2" charset="2"/>
                                      </a:rPr>
                                      <m:t>𝒖𝒙</m:t>
                                    </m:r>
                                  </m:e>
                                </m:func>
                              </m:e>
                            </m:func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}</m:t>
                            </m:r>
                            <m: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𝒅𝒖</m:t>
                            </m:r>
                          </m:e>
                        </m:nary>
                      </m:e>
                    </m:nary>
                  </m:oMath>
                </a14:m>
                <a:endParaRPr kumimoji="1" lang="en-US" altLang="ko-KR" sz="2000" b="1" dirty="0">
                  <a:latin typeface="Noto Sans CJK KR DemiLight" charset="-127"/>
                  <a:ea typeface="Noto Sans CJK KR DemiLight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Inner product of {elements gained by Fourier Transform} and {orthogonal elements}</a:t>
                </a: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= Vector Decomposition into orthogonal basis</a:t>
                </a: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= </a:t>
                </a:r>
                <a:r>
                  <a:rPr kumimoji="1" lang="en-US" altLang="ko-KR" sz="2000" b="1" dirty="0" err="1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Eigendecomposition</a:t>
                </a: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 of matrix</a:t>
                </a:r>
              </a:p>
            </p:txBody>
          </p:sp>
        </mc:Choice>
        <mc:Fallback xmlns="">
          <p:sp>
            <p:nvSpPr>
              <p:cNvPr id="12" name="텍스트 상자 9">
                <a:extLst>
                  <a:ext uri="{FF2B5EF4-FFF2-40B4-BE49-F238E27FC236}">
                    <a16:creationId xmlns:a16="http://schemas.microsoft.com/office/drawing/2014/main" id="{6F416110-07BE-4E3B-A903-03A7A4BFA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88" y="1633142"/>
                <a:ext cx="11122152" cy="3852208"/>
              </a:xfrm>
              <a:prstGeom prst="rect">
                <a:avLst/>
              </a:prstGeom>
              <a:blipFill>
                <a:blip r:embed="rId2"/>
                <a:stretch>
                  <a:fillRect l="-493" b="-18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9F64582-7388-4953-ADB7-CC1A394C61BB}"/>
              </a:ext>
            </a:extLst>
          </p:cNvPr>
          <p:cNvSpPr txBox="1"/>
          <p:nvPr/>
        </p:nvSpPr>
        <p:spPr>
          <a:xfrm>
            <a:off x="6265164" y="591404"/>
            <a:ext cx="51741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/>
              <a:t>https://en.wikipedia.org/wiki/Eigenvalues_and_eigenvectors</a:t>
            </a:r>
            <a:endParaRPr lang="ko-KR" altLang="en-US" sz="1100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8D976B91-8FB5-479E-B75B-BDAC55615CF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164" y="964210"/>
            <a:ext cx="5893790" cy="589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859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33249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Graph Laplacian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9">
                <a:extLst>
                  <a:ext uri="{FF2B5EF4-FFF2-40B4-BE49-F238E27FC236}">
                    <a16:creationId xmlns:a16="http://schemas.microsoft.com/office/drawing/2014/main" id="{6F416110-07BE-4E3B-A903-03A7A4BFA8C5}"/>
                  </a:ext>
                </a:extLst>
              </p:cNvPr>
              <p:cNvSpPr txBox="1"/>
              <p:nvPr/>
            </p:nvSpPr>
            <p:spPr>
              <a:xfrm>
                <a:off x="704088" y="1633142"/>
                <a:ext cx="11122152" cy="185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Laplace Operator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∆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𝒇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= </m:t>
                    </m:r>
                    <m:r>
                      <a:rPr kumimoji="1" lang="ko-KR" alt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𝛁</m:t>
                    </m:r>
                    <m:r>
                      <a:rPr kumimoji="1" lang="ko-KR" alt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∙</m:t>
                    </m:r>
                    <m:r>
                      <a:rPr kumimoji="1" lang="ko-KR" alt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𝛁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𝒇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kumimoji="1" lang="ko-KR" alt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𝛁</m:t>
                        </m:r>
                      </m:e>
                      <m:sup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𝟐</m:t>
                        </m:r>
                      </m:sup>
                    </m:sSup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𝒇</m:t>
                    </m:r>
                  </m:oMath>
                </a14:m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Laplacian is divergence of gradient</a:t>
                </a: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latin typeface="Noto Sans CJK KR DemiLight" charset="-127"/>
                  <a:ea typeface="Noto Sans CJK KR DemiLight" charset="-127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2" name="텍스트 상자 9">
                <a:extLst>
                  <a:ext uri="{FF2B5EF4-FFF2-40B4-BE49-F238E27FC236}">
                    <a16:creationId xmlns:a16="http://schemas.microsoft.com/office/drawing/2014/main" id="{6F416110-07BE-4E3B-A903-03A7A4BFA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88" y="1633142"/>
                <a:ext cx="11122152" cy="1854995"/>
              </a:xfrm>
              <a:prstGeom prst="rect">
                <a:avLst/>
              </a:prstGeom>
              <a:blipFill>
                <a:blip r:embed="rId2"/>
                <a:stretch>
                  <a:fillRect l="-4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>
            <a:extLst>
              <a:ext uri="{FF2B5EF4-FFF2-40B4-BE49-F238E27FC236}">
                <a16:creationId xmlns:a16="http://schemas.microsoft.com/office/drawing/2014/main" id="{0FE2D2CC-1B84-41F2-B618-C8AA707B4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26" y="3025277"/>
            <a:ext cx="3377051" cy="253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0BFBB4-4522-490F-A945-AC37E5663060}"/>
              </a:ext>
            </a:extLst>
          </p:cNvPr>
          <p:cNvSpPr txBox="1"/>
          <p:nvPr/>
        </p:nvSpPr>
        <p:spPr>
          <a:xfrm>
            <a:off x="1724856" y="5702328"/>
            <a:ext cx="356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f</a:t>
            </a:r>
            <a:endParaRPr lang="ko-KR" altLang="en-US" dirty="0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4F93131A-F3AF-4358-9572-52431BAFA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96" y="3027436"/>
            <a:ext cx="3554239" cy="266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C216D5E-4275-4E15-88A6-0B384F1E3065}"/>
              </a:ext>
            </a:extLst>
          </p:cNvPr>
          <p:cNvSpPr txBox="1"/>
          <p:nvPr/>
        </p:nvSpPr>
        <p:spPr>
          <a:xfrm>
            <a:off x="7904729" y="5763288"/>
            <a:ext cx="3314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Divergence of </a:t>
            </a:r>
            <a:r>
              <a:rPr kumimoji="1" lang="en-US" altLang="ko-KR" sz="18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Gradient of f</a:t>
            </a:r>
            <a:endParaRPr lang="ko-KR" altLang="en-US" dirty="0"/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5949982A-BE39-4FB6-A3AB-1C64E2DFB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464" y="2804669"/>
            <a:ext cx="3851448" cy="288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4EC252-83C1-4891-9624-5AFC3B8459CB}"/>
              </a:ext>
            </a:extLst>
          </p:cNvPr>
          <p:cNvSpPr txBox="1"/>
          <p:nvPr/>
        </p:nvSpPr>
        <p:spPr>
          <a:xfrm>
            <a:off x="4860907" y="5702328"/>
            <a:ext cx="1741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Gradient of f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97C774-CA67-4F84-8A1A-A9E57B82A465}"/>
              </a:ext>
            </a:extLst>
          </p:cNvPr>
          <p:cNvSpPr txBox="1"/>
          <p:nvPr/>
        </p:nvSpPr>
        <p:spPr>
          <a:xfrm>
            <a:off x="8177349" y="6596390"/>
            <a:ext cx="40146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https://ralasun.github.io/deep%20learning/2021/02/15/gcn/</a:t>
            </a: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0573C364-567E-4DF7-B39D-EB985564B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162" y="111033"/>
            <a:ext cx="6235335" cy="2528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1723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33249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Graph Laplacian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9">
                <a:extLst>
                  <a:ext uri="{FF2B5EF4-FFF2-40B4-BE49-F238E27FC236}">
                    <a16:creationId xmlns:a16="http://schemas.microsoft.com/office/drawing/2014/main" id="{6F416110-07BE-4E3B-A903-03A7A4BFA8C5}"/>
                  </a:ext>
                </a:extLst>
              </p:cNvPr>
              <p:cNvSpPr txBox="1"/>
              <p:nvPr/>
            </p:nvSpPr>
            <p:spPr>
              <a:xfrm>
                <a:off x="704088" y="1633142"/>
                <a:ext cx="11122152" cy="2470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Laplace Operator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∆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𝒇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= </m:t>
                    </m:r>
                    <m:r>
                      <a:rPr kumimoji="1" lang="ko-KR" alt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𝛁</m:t>
                    </m:r>
                    <m:r>
                      <a:rPr kumimoji="1" lang="ko-KR" alt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∙</m:t>
                    </m:r>
                    <m:r>
                      <a:rPr kumimoji="1" lang="ko-KR" alt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𝛁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𝒇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kumimoji="1" lang="ko-KR" alt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𝛁</m:t>
                        </m:r>
                      </m:e>
                      <m:sup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𝟐</m:t>
                        </m:r>
                      </m:sup>
                    </m:sSup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𝒇</m:t>
                    </m:r>
                  </m:oMath>
                </a14:m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Laplacian is divergence of gradient</a:t>
                </a: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Laplacian is similar to second partial derivative</a:t>
                </a: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In graph signal, Laplacian is the same with amount of diffusion of a signal</a:t>
                </a:r>
              </a:p>
            </p:txBody>
          </p:sp>
        </mc:Choice>
        <mc:Fallback xmlns="">
          <p:sp>
            <p:nvSpPr>
              <p:cNvPr id="12" name="텍스트 상자 9">
                <a:extLst>
                  <a:ext uri="{FF2B5EF4-FFF2-40B4-BE49-F238E27FC236}">
                    <a16:creationId xmlns:a16="http://schemas.microsoft.com/office/drawing/2014/main" id="{6F416110-07BE-4E3B-A903-03A7A4BFA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88" y="1633142"/>
                <a:ext cx="11122152" cy="2470548"/>
              </a:xfrm>
              <a:prstGeom prst="rect">
                <a:avLst/>
              </a:prstGeom>
              <a:blipFill>
                <a:blip r:embed="rId2"/>
                <a:stretch>
                  <a:fillRect l="-493" b="-34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>
            <a:extLst>
              <a:ext uri="{FF2B5EF4-FFF2-40B4-BE49-F238E27FC236}">
                <a16:creationId xmlns:a16="http://schemas.microsoft.com/office/drawing/2014/main" id="{07D213B8-E948-4E52-BF2E-FF6AE557046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732" y="0"/>
            <a:ext cx="4749655" cy="356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E15BDC-6D55-491F-AAFA-FA03C13F9CF8}"/>
              </a:ext>
            </a:extLst>
          </p:cNvPr>
          <p:cNvSpPr txBox="1"/>
          <p:nvPr/>
        </p:nvSpPr>
        <p:spPr>
          <a:xfrm>
            <a:off x="8177349" y="6596390"/>
            <a:ext cx="40146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https://ralasun.github.io/deep%20learning/2021/02/15/gcn/</a:t>
            </a:r>
          </a:p>
        </p:txBody>
      </p:sp>
    </p:spTree>
    <p:extLst>
      <p:ext uri="{BB962C8B-B14F-4D97-AF65-F5344CB8AC3E}">
        <p14:creationId xmlns:p14="http://schemas.microsoft.com/office/powerpoint/2010/main" val="11131444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501996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Graph Fourier Transform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9">
                <a:extLst>
                  <a:ext uri="{FF2B5EF4-FFF2-40B4-BE49-F238E27FC236}">
                    <a16:creationId xmlns:a16="http://schemas.microsoft.com/office/drawing/2014/main" id="{6F416110-07BE-4E3B-A903-03A7A4BFA8C5}"/>
                  </a:ext>
                </a:extLst>
              </p:cNvPr>
              <p:cNvSpPr txBox="1"/>
              <p:nvPr/>
            </p:nvSpPr>
            <p:spPr>
              <a:xfrm>
                <a:off x="704088" y="1633142"/>
                <a:ext cx="11122152" cy="4932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Laplace Operator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∆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𝒇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= </m:t>
                    </m:r>
                    <m:r>
                      <a:rPr kumimoji="1" lang="ko-KR" alt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𝛁</m:t>
                    </m:r>
                    <m:r>
                      <a:rPr kumimoji="1" lang="ko-KR" alt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∙</m:t>
                    </m:r>
                    <m:r>
                      <a:rPr kumimoji="1" lang="ko-KR" alt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𝛁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𝒇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kumimoji="1" lang="ko-KR" alt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𝛁</m:t>
                        </m:r>
                      </m:e>
                      <m:sup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𝟐</m:t>
                        </m:r>
                      </m:sup>
                    </m:sSup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𝒇</m:t>
                    </m:r>
                  </m:oMath>
                </a14:m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Laplacian is divergence of gradient</a:t>
                </a: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Laplacian is similar to second partial derivative</a:t>
                </a: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In graph signal, Laplacian is the same with amount of diffusion of a signal</a:t>
                </a: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Graph Laplacian = difference in signal between nodes (frequency)</a:t>
                </a: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Graph Laplacian → </a:t>
                </a:r>
                <a:r>
                  <a:rPr kumimoji="1" lang="en-US" altLang="ko-KR" sz="2000" b="1" dirty="0" err="1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Eigendecomposition</a:t>
                </a: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 = Graph Fourier Transform</a:t>
                </a: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Graph Laplacian → </a:t>
                </a:r>
                <a:r>
                  <a:rPr kumimoji="1" lang="en-US" altLang="ko-KR" sz="2000" b="1" dirty="0" err="1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Eigendecomposition</a:t>
                </a: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 → Chebyshev polynomial = Spectral Graph Convolution = Layer-wise Graph Convolution</a:t>
                </a:r>
              </a:p>
            </p:txBody>
          </p:sp>
        </mc:Choice>
        <mc:Fallback xmlns="">
          <p:sp>
            <p:nvSpPr>
              <p:cNvPr id="12" name="텍스트 상자 9">
                <a:extLst>
                  <a:ext uri="{FF2B5EF4-FFF2-40B4-BE49-F238E27FC236}">
                    <a16:creationId xmlns:a16="http://schemas.microsoft.com/office/drawing/2014/main" id="{6F416110-07BE-4E3B-A903-03A7A4BFA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88" y="1633142"/>
                <a:ext cx="11122152" cy="4932761"/>
              </a:xfrm>
              <a:prstGeom prst="rect">
                <a:avLst/>
              </a:prstGeom>
              <a:blipFill>
                <a:blip r:embed="rId2"/>
                <a:stretch>
                  <a:fillRect l="-493" b="-12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3E15BDC-6D55-491F-AAFA-FA03C13F9CF8}"/>
              </a:ext>
            </a:extLst>
          </p:cNvPr>
          <p:cNvSpPr txBox="1"/>
          <p:nvPr/>
        </p:nvSpPr>
        <p:spPr>
          <a:xfrm>
            <a:off x="8177349" y="6596390"/>
            <a:ext cx="40146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https://ralasun.github.io/deep%20learning/2021/02/15/gcn/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4B14F52E-9107-47F3-80FE-DF5FCF57F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306" y="3877"/>
            <a:ext cx="5133694" cy="325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035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69136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Problems of DNN == Motivation of CNN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1143000" y="1641618"/>
            <a:ext cx="9905999" cy="4918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Network consists of Fully-Connected Layers</a:t>
            </a:r>
          </a:p>
          <a:p>
            <a:pPr lvl="1">
              <a:lnSpc>
                <a:spcPct val="200000"/>
              </a:lnSpc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pPr lvl="1">
              <a:lnSpc>
                <a:spcPct val="200000"/>
              </a:lnSpc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Every output unit interacts with every input unit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Small features like edges occupy only tens or hundreds of pixels</a:t>
            </a:r>
          </a:p>
          <a:p>
            <a:pPr lvl="1">
              <a:lnSpc>
                <a:spcPct val="200000"/>
              </a:lnSpc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Each element of the weight matrix is used exactly once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= learning a separate set of parameters for every location </a:t>
            </a: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34443689-2C7E-4A51-8F80-E788480426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312" t="18438" r="19902" b="19065"/>
          <a:stretch/>
        </p:blipFill>
        <p:spPr>
          <a:xfrm>
            <a:off x="7341325" y="0"/>
            <a:ext cx="4850675" cy="371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904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501996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Graph Fourier Transform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9">
                <a:extLst>
                  <a:ext uri="{FF2B5EF4-FFF2-40B4-BE49-F238E27FC236}">
                    <a16:creationId xmlns:a16="http://schemas.microsoft.com/office/drawing/2014/main" id="{6F416110-07BE-4E3B-A903-03A7A4BFA8C5}"/>
                  </a:ext>
                </a:extLst>
              </p:cNvPr>
              <p:cNvSpPr txBox="1"/>
              <p:nvPr/>
            </p:nvSpPr>
            <p:spPr>
              <a:xfrm>
                <a:off x="704088" y="1633142"/>
                <a:ext cx="11122152" cy="4932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Laplace Operator </a:t>
                </a: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∆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𝒇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= </m:t>
                    </m:r>
                    <m:r>
                      <a:rPr kumimoji="1" lang="ko-KR" alt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𝛁</m:t>
                    </m:r>
                    <m:r>
                      <a:rPr kumimoji="1" lang="ko-KR" alt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∙</m:t>
                    </m:r>
                    <m:r>
                      <a:rPr kumimoji="1" lang="ko-KR" alt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𝛁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𝒇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kumimoji="1" lang="ko-KR" alt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𝛁</m:t>
                        </m:r>
                      </m:e>
                      <m:sup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𝟐</m:t>
                        </m:r>
                      </m:sup>
                    </m:sSup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𝒇</m:t>
                    </m:r>
                  </m:oMath>
                </a14:m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Laplacian is divergence of gradient</a:t>
                </a: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Laplacian is similar to second partial derivative</a:t>
                </a: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In graph signal, Laplacian is the same with amount of diffusion of a signal</a:t>
                </a: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Graph Laplacian = difference in signal between nodes (frequency)</a:t>
                </a: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Graph Laplacian → </a:t>
                </a:r>
                <a:r>
                  <a:rPr kumimoji="1" lang="en-US" altLang="ko-KR" sz="2000" b="1" dirty="0" err="1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Eigendecomposition</a:t>
                </a: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 = Graph Fourier Transform</a:t>
                </a: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Graph Laplacian → </a:t>
                </a:r>
                <a:r>
                  <a:rPr kumimoji="1" lang="en-US" altLang="ko-KR" sz="2000" b="1" dirty="0" err="1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Eigendecomposition</a:t>
                </a: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 → Chebyshev polynomial = Spectral Graph Convolution = Layer-wise Graph Convolution</a:t>
                </a:r>
              </a:p>
            </p:txBody>
          </p:sp>
        </mc:Choice>
        <mc:Fallback xmlns="">
          <p:sp>
            <p:nvSpPr>
              <p:cNvPr id="12" name="텍스트 상자 9">
                <a:extLst>
                  <a:ext uri="{FF2B5EF4-FFF2-40B4-BE49-F238E27FC236}">
                    <a16:creationId xmlns:a16="http://schemas.microsoft.com/office/drawing/2014/main" id="{6F416110-07BE-4E3B-A903-03A7A4BFA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88" y="1633142"/>
                <a:ext cx="11122152" cy="4932761"/>
              </a:xfrm>
              <a:prstGeom prst="rect">
                <a:avLst/>
              </a:prstGeom>
              <a:blipFill>
                <a:blip r:embed="rId2"/>
                <a:stretch>
                  <a:fillRect l="-493" b="-12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3E15BDC-6D55-491F-AAFA-FA03C13F9CF8}"/>
              </a:ext>
            </a:extLst>
          </p:cNvPr>
          <p:cNvSpPr txBox="1"/>
          <p:nvPr/>
        </p:nvSpPr>
        <p:spPr>
          <a:xfrm>
            <a:off x="8177349" y="6596390"/>
            <a:ext cx="40146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https://ralasun.github.io/deep%20learning/2021/02/15/gcn/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4B14F52E-9107-47F3-80FE-DF5FCF57F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306" y="3877"/>
            <a:ext cx="5133694" cy="325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643CFFE-B294-484D-90AC-139B92BEA05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F3D5CC-11F2-4BCE-8C9B-560636884CE3}"/>
              </a:ext>
            </a:extLst>
          </p:cNvPr>
          <p:cNvSpPr txBox="1"/>
          <p:nvPr/>
        </p:nvSpPr>
        <p:spPr>
          <a:xfrm>
            <a:off x="1694434" y="2898619"/>
            <a:ext cx="9144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 err="1">
                <a:solidFill>
                  <a:srgbClr val="FF0000"/>
                </a:solidFill>
              </a:rPr>
              <a:t>a</a:t>
            </a:r>
            <a:r>
              <a:rPr lang="ko-KR" altLang="en-US" sz="4000" b="1" dirty="0">
                <a:solidFill>
                  <a:srgbClr val="FF0000"/>
                </a:solidFill>
              </a:rPr>
              <a:t> </a:t>
            </a:r>
            <a:r>
              <a:rPr lang="ko-KR" altLang="en-US" sz="4000" b="1" dirty="0" err="1">
                <a:solidFill>
                  <a:srgbClr val="FF0000"/>
                </a:solidFill>
              </a:rPr>
              <a:t>localized</a:t>
            </a:r>
            <a:r>
              <a:rPr lang="ko-KR" altLang="en-US" sz="4000" b="1" dirty="0">
                <a:solidFill>
                  <a:srgbClr val="FF0000"/>
                </a:solidFill>
              </a:rPr>
              <a:t> </a:t>
            </a:r>
            <a:r>
              <a:rPr lang="ko-KR" altLang="en-US" sz="4000" b="1" dirty="0" err="1">
                <a:solidFill>
                  <a:srgbClr val="FF0000"/>
                </a:solidFill>
              </a:rPr>
              <a:t>first-order</a:t>
            </a:r>
            <a:r>
              <a:rPr lang="ko-KR" altLang="en-US" sz="4000" b="1" dirty="0">
                <a:solidFill>
                  <a:srgbClr val="FF0000"/>
                </a:solidFill>
              </a:rPr>
              <a:t> </a:t>
            </a:r>
            <a:r>
              <a:rPr lang="ko-KR" altLang="en-US" sz="4000" b="1" dirty="0" err="1">
                <a:solidFill>
                  <a:srgbClr val="FF0000"/>
                </a:solidFill>
              </a:rPr>
              <a:t>approximation</a:t>
            </a:r>
            <a:r>
              <a:rPr lang="ko-KR" altLang="en-US" sz="4000" b="1" dirty="0">
                <a:solidFill>
                  <a:srgbClr val="FF0000"/>
                </a:solidFill>
              </a:rPr>
              <a:t> of </a:t>
            </a:r>
            <a:r>
              <a:rPr lang="ko-KR" altLang="en-US" sz="4000" b="1" dirty="0" err="1">
                <a:solidFill>
                  <a:srgbClr val="FF0000"/>
                </a:solidFill>
              </a:rPr>
              <a:t>spectral</a:t>
            </a:r>
            <a:r>
              <a:rPr lang="ko-KR" altLang="en-US" sz="4000" b="1" dirty="0">
                <a:solidFill>
                  <a:srgbClr val="FF0000"/>
                </a:solidFill>
              </a:rPr>
              <a:t> </a:t>
            </a:r>
            <a:r>
              <a:rPr lang="ko-KR" altLang="en-US" sz="4000" b="1" dirty="0" err="1">
                <a:solidFill>
                  <a:srgbClr val="FF0000"/>
                </a:solidFill>
              </a:rPr>
              <a:t>graph</a:t>
            </a:r>
            <a:r>
              <a:rPr lang="ko-KR" altLang="en-US" sz="4000" b="1" dirty="0">
                <a:solidFill>
                  <a:srgbClr val="FF0000"/>
                </a:solidFill>
              </a:rPr>
              <a:t> </a:t>
            </a:r>
            <a:r>
              <a:rPr lang="ko-KR" altLang="en-US" sz="4000" b="1" dirty="0" err="1">
                <a:solidFill>
                  <a:srgbClr val="FF0000"/>
                </a:solidFill>
              </a:rPr>
              <a:t>convolutions</a:t>
            </a:r>
            <a:r>
              <a:rPr lang="ko-KR" altLang="en-US" sz="4000" b="1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91914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17061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Contents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485862" y="1557728"/>
            <a:ext cx="5529044" cy="4918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1. Introduction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a. Deep Learning 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b. Convolutional Neural Network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c. Graph Neural Network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2. </a:t>
            </a: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Graph Convolution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3. </a:t>
            </a: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Spectral vs Spatial Convolution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a. Fourier Transform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b. Laplacian to Fourier Transform</a:t>
            </a:r>
          </a:p>
        </p:txBody>
      </p:sp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텍스트 상자 9">
            <a:extLst>
              <a:ext uri="{FF2B5EF4-FFF2-40B4-BE49-F238E27FC236}">
                <a16:creationId xmlns:a16="http://schemas.microsoft.com/office/drawing/2014/main" id="{16B06F81-969E-43D6-8630-374C6E8E574E}"/>
              </a:ext>
            </a:extLst>
          </p:cNvPr>
          <p:cNvSpPr txBox="1"/>
          <p:nvPr/>
        </p:nvSpPr>
        <p:spPr>
          <a:xfrm>
            <a:off x="6248400" y="1557728"/>
            <a:ext cx="5610138" cy="368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4. </a:t>
            </a:r>
            <a:r>
              <a:rPr kumimoji="1" lang="en-US" altLang="ko-KR" sz="2000" b="1" dirty="0">
                <a:solidFill>
                  <a:srgbClr val="FF0000"/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Cluster-GCN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a. Gradient Descent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b. Cluster-GCN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5. Application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a. Two-hand Reconstruction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6. References</a:t>
            </a:r>
          </a:p>
        </p:txBody>
      </p:sp>
    </p:spTree>
    <p:extLst>
      <p:ext uri="{BB962C8B-B14F-4D97-AF65-F5344CB8AC3E}">
        <p14:creationId xmlns:p14="http://schemas.microsoft.com/office/powerpoint/2010/main" val="15045729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356700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Gradient Descent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9">
                <a:extLst>
                  <a:ext uri="{FF2B5EF4-FFF2-40B4-BE49-F238E27FC236}">
                    <a16:creationId xmlns:a16="http://schemas.microsoft.com/office/drawing/2014/main" id="{6F416110-07BE-4E3B-A903-03A7A4BFA8C5}"/>
                  </a:ext>
                </a:extLst>
              </p:cNvPr>
              <p:cNvSpPr txBox="1"/>
              <p:nvPr/>
            </p:nvSpPr>
            <p:spPr>
              <a:xfrm>
                <a:off x="704088" y="1633142"/>
                <a:ext cx="11122152" cy="4728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In Limitations and Future work..</a:t>
                </a: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latin typeface="Noto Sans CJK KR DemiLight" charset="-127"/>
                  <a:ea typeface="Noto Sans CJK KR DemiLight" charset="-127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Gradient Descent</a:t>
                </a:r>
              </a:p>
              <a:p>
                <a:pPr marL="914400" lvl="1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Way to find minimum of cost function</a:t>
                </a:r>
              </a:p>
              <a:p>
                <a:pPr marL="914400" lvl="1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Repeat until convergence {</a:t>
                </a:r>
              </a:p>
              <a:p>
                <a:pPr lvl="1">
                  <a:lnSpc>
                    <a:spcPct val="200000"/>
                  </a:lnSpc>
                </a:pPr>
                <a:r>
                  <a:rPr kumimoji="1" lang="en-US" altLang="ko-KR" sz="2000" b="1" dirty="0"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e>
                      <m:sub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𝒋</m:t>
                        </m:r>
                      </m:sub>
                    </m:sSub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≔</m:t>
                    </m:r>
                    <m:sSub>
                      <m:sSubPr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𝜽</m:t>
                        </m:r>
                      </m:e>
                      <m:sub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𝒋</m:t>
                        </m:r>
                      </m:sub>
                    </m:sSub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−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𝜶</m:t>
                    </m:r>
                    <m:f>
                      <m:fPr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𝝏</m:t>
                        </m:r>
                      </m:num>
                      <m:den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𝝏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𝒋</m:t>
                            </m:r>
                          </m:sub>
                        </m:sSub>
                      </m:den>
                    </m:f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𝑱</m:t>
                    </m:r>
                    <m:d>
                      <m:dPr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𝟎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𝜽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ko-KR" sz="2000" b="1" i="1" dirty="0">
                    <a:latin typeface="Cambria Math" panose="02040503050406030204" pitchFamily="18" charset="0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 </a:t>
                </a:r>
              </a:p>
              <a:p>
                <a:pPr lvl="1">
                  <a:lnSpc>
                    <a:spcPct val="200000"/>
                  </a:lnSpc>
                </a:pPr>
                <a:r>
                  <a:rPr kumimoji="1" lang="en-US" altLang="ko-KR" sz="2000" b="1" dirty="0"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		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𝒇𝒐𝒓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𝒋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=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𝟏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𝒂𝒏𝒅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𝒋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=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𝟎</m:t>
                        </m:r>
                      </m:e>
                    </m:d>
                  </m:oMath>
                </a14:m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 }</a:t>
                </a:r>
              </a:p>
            </p:txBody>
          </p:sp>
        </mc:Choice>
        <mc:Fallback xmlns="">
          <p:sp>
            <p:nvSpPr>
              <p:cNvPr id="12" name="텍스트 상자 9">
                <a:extLst>
                  <a:ext uri="{FF2B5EF4-FFF2-40B4-BE49-F238E27FC236}">
                    <a16:creationId xmlns:a16="http://schemas.microsoft.com/office/drawing/2014/main" id="{6F416110-07BE-4E3B-A903-03A7A4BFA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88" y="1633142"/>
                <a:ext cx="11122152" cy="4728730"/>
              </a:xfrm>
              <a:prstGeom prst="rect">
                <a:avLst/>
              </a:prstGeom>
              <a:blipFill>
                <a:blip r:embed="rId4"/>
                <a:stretch>
                  <a:fillRect l="-493" b="-12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60932C89-0EB0-4432-8DD8-D08D664115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641" y="2340386"/>
            <a:ext cx="10136015" cy="60968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C871EC-05D0-4B40-8B59-15FFCF1388F5}"/>
              </a:ext>
            </a:extLst>
          </p:cNvPr>
          <p:cNvSpPr/>
          <p:nvPr/>
        </p:nvSpPr>
        <p:spPr>
          <a:xfrm>
            <a:off x="5957064" y="2353627"/>
            <a:ext cx="2847302" cy="3111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Gradient_Descent_in_2D.webm.720p.vp9">
            <a:hlinkClick r:id="" action="ppaction://media"/>
            <a:extLst>
              <a:ext uri="{FF2B5EF4-FFF2-40B4-BE49-F238E27FC236}">
                <a16:creationId xmlns:a16="http://schemas.microsoft.com/office/drawing/2014/main" id="{FFF0DB66-4D44-44DE-9DDE-2F502E14F3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18470" y="100141"/>
            <a:ext cx="2124490" cy="2124490"/>
          </a:xfrm>
          <a:prstGeom prst="rect">
            <a:avLst/>
          </a:prstGeom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A6C40AE4-FCF7-4C4A-924B-E00D40EA0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480" y="3148293"/>
            <a:ext cx="3366298" cy="360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02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713419" y="1297240"/>
            <a:ext cx="11122152" cy="5534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(Full) Batch Gradient Descent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Use all samples at a step in training data set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Smooth, but slow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Local minimum problem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Stochastic Gradient Descent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1 sample at a step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Fast. Shooting.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Cat get out of local minimum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Hard to find global minimum</a:t>
            </a:r>
          </a:p>
        </p:txBody>
      </p:sp>
      <p:pic>
        <p:nvPicPr>
          <p:cNvPr id="17414" name="Picture 6">
            <a:extLst>
              <a:ext uri="{FF2B5EF4-FFF2-40B4-BE49-F238E27FC236}">
                <a16:creationId xmlns:a16="http://schemas.microsoft.com/office/drawing/2014/main" id="{0CB6CBDA-7149-4D52-AD0B-DEBA913EA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292" y="2868015"/>
            <a:ext cx="5844708" cy="342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텍스트 상자 6">
            <a:extLst>
              <a:ext uri="{FF2B5EF4-FFF2-40B4-BE49-F238E27FC236}">
                <a16:creationId xmlns:a16="http://schemas.microsoft.com/office/drawing/2014/main" id="{E5365088-C8DA-4D3F-AD09-1B40DD050D37}"/>
              </a:ext>
            </a:extLst>
          </p:cNvPr>
          <p:cNvSpPr txBox="1"/>
          <p:nvPr/>
        </p:nvSpPr>
        <p:spPr>
          <a:xfrm>
            <a:off x="454598" y="297932"/>
            <a:ext cx="356700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10571740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414" name="Picture 6">
            <a:extLst>
              <a:ext uri="{FF2B5EF4-FFF2-40B4-BE49-F238E27FC236}">
                <a16:creationId xmlns:a16="http://schemas.microsoft.com/office/drawing/2014/main" id="{0CB6CBDA-7149-4D52-AD0B-DEBA913EA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292" y="2868015"/>
            <a:ext cx="5844708" cy="342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상자 9">
            <a:extLst>
              <a:ext uri="{FF2B5EF4-FFF2-40B4-BE49-F238E27FC236}">
                <a16:creationId xmlns:a16="http://schemas.microsoft.com/office/drawing/2014/main" id="{8E208441-4CB2-4DAA-B447-DC187AB740D0}"/>
              </a:ext>
            </a:extLst>
          </p:cNvPr>
          <p:cNvSpPr txBox="1"/>
          <p:nvPr/>
        </p:nvSpPr>
        <p:spPr>
          <a:xfrm>
            <a:off x="704088" y="1633142"/>
            <a:ext cx="11122152" cy="368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Mini-batch (Stochastic) Gradient Descent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{Data Size} / {Batch Size} samples at a step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mean gradient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Less memory than BGD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More memory than SGD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</p:txBody>
      </p:sp>
      <p:sp>
        <p:nvSpPr>
          <p:cNvPr id="10" name="텍스트 상자 6">
            <a:extLst>
              <a:ext uri="{FF2B5EF4-FFF2-40B4-BE49-F238E27FC236}">
                <a16:creationId xmlns:a16="http://schemas.microsoft.com/office/drawing/2014/main" id="{EC7BEADF-1AF1-46E2-8260-6F7ACC690919}"/>
              </a:ext>
            </a:extLst>
          </p:cNvPr>
          <p:cNvSpPr txBox="1"/>
          <p:nvPr/>
        </p:nvSpPr>
        <p:spPr>
          <a:xfrm>
            <a:off x="454598" y="297932"/>
            <a:ext cx="356700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8405665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704088" y="1633142"/>
            <a:ext cx="11122152" cy="368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In Limitations and Future work..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Traditional GCN (Full-batch Gradient Descent)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Store all the intermediate embeddings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Convergence of gradient descent is slow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[memory: bad; time per epoch: good; convergence: bad]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932C89-0EB0-4432-8DD8-D08D66411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41" y="2340386"/>
            <a:ext cx="10136015" cy="60968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C871EC-05D0-4B40-8B59-15FFCF1388F5}"/>
              </a:ext>
            </a:extLst>
          </p:cNvPr>
          <p:cNvSpPr/>
          <p:nvPr/>
        </p:nvSpPr>
        <p:spPr>
          <a:xfrm>
            <a:off x="5957064" y="2353627"/>
            <a:ext cx="2847302" cy="3111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텍스트 상자 6">
            <a:extLst>
              <a:ext uri="{FF2B5EF4-FFF2-40B4-BE49-F238E27FC236}">
                <a16:creationId xmlns:a16="http://schemas.microsoft.com/office/drawing/2014/main" id="{12CDD889-A566-49EF-8E6D-5D527CFF68F0}"/>
              </a:ext>
            </a:extLst>
          </p:cNvPr>
          <p:cNvSpPr txBox="1"/>
          <p:nvPr/>
        </p:nvSpPr>
        <p:spPr>
          <a:xfrm>
            <a:off x="454598" y="297932"/>
            <a:ext cx="356700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7862598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704088" y="1633142"/>
            <a:ext cx="11122152" cy="368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GCN with Mini-batch Gradient Descent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reduce the memory requirement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many updates per epoch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faster convergence.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rgbClr val="FF0000"/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neighborhood expansion problem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[memory: good; time per epoch: bad; convergence: good]</a:t>
            </a:r>
          </a:p>
        </p:txBody>
      </p:sp>
      <p:sp>
        <p:nvSpPr>
          <p:cNvPr id="110" name="텍스트 상자 6">
            <a:extLst>
              <a:ext uri="{FF2B5EF4-FFF2-40B4-BE49-F238E27FC236}">
                <a16:creationId xmlns:a16="http://schemas.microsoft.com/office/drawing/2014/main" id="{81C942B4-0411-4D54-89F2-56FC9B391807}"/>
              </a:ext>
            </a:extLst>
          </p:cNvPr>
          <p:cNvSpPr txBox="1"/>
          <p:nvPr/>
        </p:nvSpPr>
        <p:spPr>
          <a:xfrm>
            <a:off x="454598" y="297932"/>
            <a:ext cx="356700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42442563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704088" y="1633142"/>
            <a:ext cx="11122152" cy="368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GCN with Mini-batch Gradient Descent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reduce the memory requirement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many updates per epoch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faster convergence.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rgbClr val="FF0000"/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neighborhood expansion problem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[memory: good; time per epoch: bad; convergence: good]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8C7D963D-8781-48EA-BB76-FA3E2D719FCF}"/>
              </a:ext>
            </a:extLst>
          </p:cNvPr>
          <p:cNvGrpSpPr/>
          <p:nvPr/>
        </p:nvGrpSpPr>
        <p:grpSpPr>
          <a:xfrm>
            <a:off x="7988480" y="324460"/>
            <a:ext cx="4203520" cy="2652033"/>
            <a:chOff x="3302122" y="998016"/>
            <a:chExt cx="4203520" cy="265203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BEEE64ED-AC22-467C-94DA-37B8D10E0CF4}"/>
                </a:ext>
              </a:extLst>
            </p:cNvPr>
            <p:cNvSpPr/>
            <p:nvPr/>
          </p:nvSpPr>
          <p:spPr>
            <a:xfrm>
              <a:off x="3302122" y="2526038"/>
              <a:ext cx="360000" cy="360000"/>
            </a:xfrm>
            <a:prstGeom prst="ellipse">
              <a:avLst/>
            </a:prstGeom>
            <a:solidFill>
              <a:srgbClr val="C9F1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FBBB8323-F7C2-4C1F-A902-C6068ECF9EE5}"/>
                </a:ext>
              </a:extLst>
            </p:cNvPr>
            <p:cNvSpPr/>
            <p:nvPr/>
          </p:nvSpPr>
          <p:spPr>
            <a:xfrm>
              <a:off x="4074840" y="2526038"/>
              <a:ext cx="360000" cy="360000"/>
            </a:xfrm>
            <a:prstGeom prst="ellipse">
              <a:avLst/>
            </a:prstGeom>
            <a:solidFill>
              <a:srgbClr val="E5FFF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5ACC431E-B86D-4F36-8FEF-B2F58112F6A5}"/>
                </a:ext>
              </a:extLst>
            </p:cNvPr>
            <p:cNvCxnSpPr>
              <a:cxnSpLocks/>
              <a:stCxn id="54" idx="6"/>
              <a:endCxn id="56" idx="2"/>
            </p:cNvCxnSpPr>
            <p:nvPr/>
          </p:nvCxnSpPr>
          <p:spPr>
            <a:xfrm>
              <a:off x="3662122" y="2706038"/>
              <a:ext cx="41271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BC977743-E701-4F58-8F4B-2544836D6AAA}"/>
                </a:ext>
              </a:extLst>
            </p:cNvPr>
            <p:cNvSpPr/>
            <p:nvPr/>
          </p:nvSpPr>
          <p:spPr>
            <a:xfrm>
              <a:off x="4074840" y="3290049"/>
              <a:ext cx="360000" cy="360000"/>
            </a:xfrm>
            <a:prstGeom prst="ellipse">
              <a:avLst/>
            </a:prstGeom>
            <a:solidFill>
              <a:srgbClr val="C9F1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5FC94FA2-E4E0-44AD-8BBA-711A650B18F7}"/>
                </a:ext>
              </a:extLst>
            </p:cNvPr>
            <p:cNvCxnSpPr>
              <a:cxnSpLocks/>
              <a:stCxn id="59" idx="0"/>
              <a:endCxn id="56" idx="4"/>
            </p:cNvCxnSpPr>
            <p:nvPr/>
          </p:nvCxnSpPr>
          <p:spPr>
            <a:xfrm flipV="1">
              <a:off x="4254840" y="2886038"/>
              <a:ext cx="0" cy="40401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B49B9036-C41A-4F48-88FA-774D4160B224}"/>
                </a:ext>
              </a:extLst>
            </p:cNvPr>
            <p:cNvSpPr/>
            <p:nvPr/>
          </p:nvSpPr>
          <p:spPr>
            <a:xfrm>
              <a:off x="4840868" y="2526976"/>
              <a:ext cx="360000" cy="360000"/>
            </a:xfrm>
            <a:prstGeom prst="ellipse">
              <a:avLst/>
            </a:prstGeom>
            <a:solidFill>
              <a:srgbClr val="FFD1D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41A752D6-280E-4BF6-9D01-60604AD50FFE}"/>
                </a:ext>
              </a:extLst>
            </p:cNvPr>
            <p:cNvCxnSpPr>
              <a:cxnSpLocks/>
              <a:stCxn id="56" idx="6"/>
              <a:endCxn id="62" idx="2"/>
            </p:cNvCxnSpPr>
            <p:nvPr/>
          </p:nvCxnSpPr>
          <p:spPr>
            <a:xfrm>
              <a:off x="4434840" y="2706038"/>
              <a:ext cx="406028" cy="9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0D9225B0-4552-402D-95DD-952295852F11}"/>
                </a:ext>
              </a:extLst>
            </p:cNvPr>
            <p:cNvSpPr/>
            <p:nvPr/>
          </p:nvSpPr>
          <p:spPr>
            <a:xfrm>
              <a:off x="6379614" y="1762027"/>
              <a:ext cx="360000" cy="360000"/>
            </a:xfrm>
            <a:prstGeom prst="ellipse">
              <a:avLst/>
            </a:prstGeom>
            <a:solidFill>
              <a:srgbClr val="E5FFF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58EE2A5E-53C9-4BF0-BB11-0AF8026BDC96}"/>
                </a:ext>
              </a:extLst>
            </p:cNvPr>
            <p:cNvSpPr/>
            <p:nvPr/>
          </p:nvSpPr>
          <p:spPr>
            <a:xfrm>
              <a:off x="5606896" y="2526038"/>
              <a:ext cx="360000" cy="360000"/>
            </a:xfrm>
            <a:prstGeom prst="ellipse">
              <a:avLst/>
            </a:prstGeom>
            <a:solidFill>
              <a:srgbClr val="FFFAEB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</a:rPr>
                <a:t>A</a:t>
              </a:r>
              <a:endParaRPr lang="ko-KR" alt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CE6191C2-9907-467A-BC45-E9B0C9D21EBA}"/>
                </a:ext>
              </a:extLst>
            </p:cNvPr>
            <p:cNvSpPr/>
            <p:nvPr/>
          </p:nvSpPr>
          <p:spPr>
            <a:xfrm>
              <a:off x="6379614" y="2526038"/>
              <a:ext cx="360000" cy="360000"/>
            </a:xfrm>
            <a:prstGeom prst="ellipse">
              <a:avLst/>
            </a:prstGeom>
            <a:solidFill>
              <a:srgbClr val="FFD1D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FD18A75E-08E5-4D4F-8D06-300C7104C209}"/>
                </a:ext>
              </a:extLst>
            </p:cNvPr>
            <p:cNvCxnSpPr>
              <a:cxnSpLocks/>
              <a:stCxn id="65" idx="4"/>
              <a:endCxn id="68" idx="0"/>
            </p:cNvCxnSpPr>
            <p:nvPr/>
          </p:nvCxnSpPr>
          <p:spPr>
            <a:xfrm>
              <a:off x="6559614" y="2122027"/>
              <a:ext cx="0" cy="40401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D7EA1666-4334-40BD-8B35-9A10D3816E5F}"/>
                </a:ext>
              </a:extLst>
            </p:cNvPr>
            <p:cNvCxnSpPr>
              <a:cxnSpLocks/>
              <a:stCxn id="66" idx="6"/>
              <a:endCxn id="68" idx="2"/>
            </p:cNvCxnSpPr>
            <p:nvPr/>
          </p:nvCxnSpPr>
          <p:spPr>
            <a:xfrm>
              <a:off x="5966896" y="2706038"/>
              <a:ext cx="41271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664A3D09-73EB-4738-BB8D-2781C3FA1190}"/>
                </a:ext>
              </a:extLst>
            </p:cNvPr>
            <p:cNvSpPr/>
            <p:nvPr/>
          </p:nvSpPr>
          <p:spPr>
            <a:xfrm>
              <a:off x="6379614" y="3290049"/>
              <a:ext cx="360000" cy="360000"/>
            </a:xfrm>
            <a:prstGeom prst="ellipse">
              <a:avLst/>
            </a:prstGeom>
            <a:solidFill>
              <a:srgbClr val="E5FFF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A2FE104A-D15C-4ED0-BE98-6C95DBD33493}"/>
                </a:ext>
              </a:extLst>
            </p:cNvPr>
            <p:cNvCxnSpPr>
              <a:cxnSpLocks/>
              <a:stCxn id="72" idx="0"/>
              <a:endCxn id="68" idx="4"/>
            </p:cNvCxnSpPr>
            <p:nvPr/>
          </p:nvCxnSpPr>
          <p:spPr>
            <a:xfrm flipV="1">
              <a:off x="6559614" y="2886038"/>
              <a:ext cx="0" cy="40401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BD4E066C-5E99-400A-927C-D883192AD904}"/>
                </a:ext>
              </a:extLst>
            </p:cNvPr>
            <p:cNvSpPr/>
            <p:nvPr/>
          </p:nvSpPr>
          <p:spPr>
            <a:xfrm>
              <a:off x="7145642" y="2526976"/>
              <a:ext cx="360000" cy="360000"/>
            </a:xfrm>
            <a:prstGeom prst="ellipse">
              <a:avLst/>
            </a:prstGeom>
            <a:solidFill>
              <a:srgbClr val="E5FFF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59FCCDAF-54E1-4ABE-9580-CEEB7CA0AE68}"/>
                </a:ext>
              </a:extLst>
            </p:cNvPr>
            <p:cNvCxnSpPr>
              <a:cxnSpLocks/>
              <a:stCxn id="68" idx="6"/>
              <a:endCxn id="75" idx="2"/>
            </p:cNvCxnSpPr>
            <p:nvPr/>
          </p:nvCxnSpPr>
          <p:spPr>
            <a:xfrm>
              <a:off x="6739614" y="2706038"/>
              <a:ext cx="406028" cy="9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8318E3D5-8634-4FDD-99F8-114C3EC4DEEA}"/>
                </a:ext>
              </a:extLst>
            </p:cNvPr>
            <p:cNvCxnSpPr>
              <a:cxnSpLocks/>
              <a:stCxn id="62" idx="6"/>
              <a:endCxn id="66" idx="2"/>
            </p:cNvCxnSpPr>
            <p:nvPr/>
          </p:nvCxnSpPr>
          <p:spPr>
            <a:xfrm flipV="1">
              <a:off x="5200868" y="2706038"/>
              <a:ext cx="406028" cy="9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0BE90F28-DC7C-410A-881F-48D85D131B83}"/>
                </a:ext>
              </a:extLst>
            </p:cNvPr>
            <p:cNvSpPr/>
            <p:nvPr/>
          </p:nvSpPr>
          <p:spPr>
            <a:xfrm>
              <a:off x="4840868" y="998016"/>
              <a:ext cx="360000" cy="360000"/>
            </a:xfrm>
            <a:prstGeom prst="ellipse">
              <a:avLst/>
            </a:prstGeom>
            <a:solidFill>
              <a:srgbClr val="C9F1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C370A3FE-19D1-414C-9FF8-8689C9D3F935}"/>
                </a:ext>
              </a:extLst>
            </p:cNvPr>
            <p:cNvSpPr/>
            <p:nvPr/>
          </p:nvSpPr>
          <p:spPr>
            <a:xfrm>
              <a:off x="4840868" y="1762027"/>
              <a:ext cx="360000" cy="360000"/>
            </a:xfrm>
            <a:prstGeom prst="ellipse">
              <a:avLst/>
            </a:prstGeom>
            <a:solidFill>
              <a:srgbClr val="E5FFF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D90C5FE1-5F66-45D3-AE9D-A34A392F140F}"/>
                </a:ext>
              </a:extLst>
            </p:cNvPr>
            <p:cNvCxnSpPr>
              <a:cxnSpLocks/>
              <a:stCxn id="79" idx="4"/>
              <a:endCxn id="80" idx="0"/>
            </p:cNvCxnSpPr>
            <p:nvPr/>
          </p:nvCxnSpPr>
          <p:spPr>
            <a:xfrm>
              <a:off x="5020868" y="1358016"/>
              <a:ext cx="0" cy="40401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553670F8-D38D-4195-9C27-DA22CBD85A18}"/>
                </a:ext>
              </a:extLst>
            </p:cNvPr>
            <p:cNvSpPr/>
            <p:nvPr/>
          </p:nvSpPr>
          <p:spPr>
            <a:xfrm>
              <a:off x="5606896" y="1762965"/>
              <a:ext cx="360000" cy="360000"/>
            </a:xfrm>
            <a:prstGeom prst="ellipse">
              <a:avLst/>
            </a:prstGeom>
            <a:solidFill>
              <a:srgbClr val="FFD1D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BA3A636E-0F08-40B3-A0DC-BAA38EB749CD}"/>
                </a:ext>
              </a:extLst>
            </p:cNvPr>
            <p:cNvCxnSpPr>
              <a:cxnSpLocks/>
              <a:stCxn id="80" idx="6"/>
              <a:endCxn id="83" idx="2"/>
            </p:cNvCxnSpPr>
            <p:nvPr/>
          </p:nvCxnSpPr>
          <p:spPr>
            <a:xfrm>
              <a:off x="5200868" y="1942027"/>
              <a:ext cx="406028" cy="93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CFF30CF5-A2DF-4138-8965-34632A23B99A}"/>
                </a:ext>
              </a:extLst>
            </p:cNvPr>
            <p:cNvCxnSpPr>
              <a:cxnSpLocks/>
              <a:stCxn id="83" idx="4"/>
              <a:endCxn id="66" idx="0"/>
            </p:cNvCxnSpPr>
            <p:nvPr/>
          </p:nvCxnSpPr>
          <p:spPr>
            <a:xfrm>
              <a:off x="5786896" y="2122965"/>
              <a:ext cx="0" cy="40307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38ECB745-BFB2-465C-9E1F-199AEA8B6941}"/>
                </a:ext>
              </a:extLst>
            </p:cNvPr>
            <p:cNvSpPr/>
            <p:nvPr/>
          </p:nvSpPr>
          <p:spPr>
            <a:xfrm>
              <a:off x="5606896" y="998016"/>
              <a:ext cx="360000" cy="360000"/>
            </a:xfrm>
            <a:prstGeom prst="ellipse">
              <a:avLst/>
            </a:prstGeom>
            <a:solidFill>
              <a:srgbClr val="E5FFF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9F59A81E-419A-412F-B553-CBCA0C9AB7BE}"/>
                </a:ext>
              </a:extLst>
            </p:cNvPr>
            <p:cNvSpPr/>
            <p:nvPr/>
          </p:nvSpPr>
          <p:spPr>
            <a:xfrm>
              <a:off x="6379614" y="998016"/>
              <a:ext cx="360000" cy="360000"/>
            </a:xfrm>
            <a:prstGeom prst="ellipse">
              <a:avLst/>
            </a:prstGeom>
            <a:solidFill>
              <a:srgbClr val="C9F1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98CBD877-E7E8-4C3D-8320-C991AFDE6324}"/>
                </a:ext>
              </a:extLst>
            </p:cNvPr>
            <p:cNvCxnSpPr>
              <a:cxnSpLocks/>
              <a:stCxn id="87" idx="6"/>
              <a:endCxn id="89" idx="2"/>
            </p:cNvCxnSpPr>
            <p:nvPr/>
          </p:nvCxnSpPr>
          <p:spPr>
            <a:xfrm>
              <a:off x="5966896" y="1178016"/>
              <a:ext cx="41271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F7210B50-10B5-444F-99FD-02A89E24379B}"/>
                </a:ext>
              </a:extLst>
            </p:cNvPr>
            <p:cNvCxnSpPr>
              <a:cxnSpLocks/>
              <a:stCxn id="83" idx="0"/>
              <a:endCxn id="87" idx="4"/>
            </p:cNvCxnSpPr>
            <p:nvPr/>
          </p:nvCxnSpPr>
          <p:spPr>
            <a:xfrm flipV="1">
              <a:off x="5786896" y="1358016"/>
              <a:ext cx="0" cy="40494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id="{2160B197-EB24-412D-AF1F-B5158F8E5F62}"/>
                </a:ext>
              </a:extLst>
            </p:cNvPr>
            <p:cNvCxnSpPr>
              <a:cxnSpLocks/>
            </p:cNvCxnSpPr>
            <p:nvPr/>
          </p:nvCxnSpPr>
          <p:spPr>
            <a:xfrm>
              <a:off x="5260404" y="2706038"/>
              <a:ext cx="30839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AB871CED-7357-4AAF-8FA1-F79D62A9889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97376" y="2706038"/>
              <a:ext cx="30839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D623BA14-3DB9-4D86-8100-DA69BC0420D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32700" y="2344803"/>
              <a:ext cx="30839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8530BAFD-83CD-43EA-A2B9-70DFB9B52ED8}"/>
                </a:ext>
              </a:extLst>
            </p:cNvPr>
            <p:cNvCxnSpPr>
              <a:cxnSpLocks/>
            </p:cNvCxnSpPr>
            <p:nvPr/>
          </p:nvCxnSpPr>
          <p:spPr>
            <a:xfrm>
              <a:off x="4501996" y="2706038"/>
              <a:ext cx="308392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E4F65C7D-1206-4A84-A359-55042A277041}"/>
                </a:ext>
              </a:extLst>
            </p:cNvPr>
            <p:cNvCxnSpPr>
              <a:cxnSpLocks/>
            </p:cNvCxnSpPr>
            <p:nvPr/>
          </p:nvCxnSpPr>
          <p:spPr>
            <a:xfrm>
              <a:off x="5260404" y="1942027"/>
              <a:ext cx="308392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id="{667A7345-2659-4F12-A64B-D4467E21D5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405418" y="2344803"/>
              <a:ext cx="308392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978BE4AE-E67A-4D6D-877F-DCB06EB34F5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632700" y="1565552"/>
              <a:ext cx="308392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BB69D709-E8D3-460D-9D7D-AA27DE623AC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405418" y="3093574"/>
              <a:ext cx="308392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id="{377492B7-19CF-499E-9F0E-380AFEEEC26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792954" y="2706976"/>
              <a:ext cx="308392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id="{64A0D5D5-BA9B-41C4-859D-FA6949788D2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100644" y="3093573"/>
              <a:ext cx="308392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>
              <a:extLst>
                <a:ext uri="{FF2B5EF4-FFF2-40B4-BE49-F238E27FC236}">
                  <a16:creationId xmlns:a16="http://schemas.microsoft.com/office/drawing/2014/main" id="{DF58958C-BDEE-4D4F-8FFA-15D08E13285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66672" y="1565552"/>
              <a:ext cx="308392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F78E8230-2D41-4274-B867-61A62D3B90C8}"/>
                </a:ext>
              </a:extLst>
            </p:cNvPr>
            <p:cNvCxnSpPr>
              <a:cxnSpLocks/>
            </p:cNvCxnSpPr>
            <p:nvPr/>
          </p:nvCxnSpPr>
          <p:spPr>
            <a:xfrm>
              <a:off x="3720728" y="2706038"/>
              <a:ext cx="308392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>
              <a:extLst>
                <a:ext uri="{FF2B5EF4-FFF2-40B4-BE49-F238E27FC236}">
                  <a16:creationId xmlns:a16="http://schemas.microsoft.com/office/drawing/2014/main" id="{0C500B74-BD65-446C-B5C4-9F916906848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997376" y="1178016"/>
              <a:ext cx="308392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텍스트 상자 6">
            <a:extLst>
              <a:ext uri="{FF2B5EF4-FFF2-40B4-BE49-F238E27FC236}">
                <a16:creationId xmlns:a16="http://schemas.microsoft.com/office/drawing/2014/main" id="{BFAE3B2D-0EC0-42FF-8B2A-E38A7070C092}"/>
              </a:ext>
            </a:extLst>
          </p:cNvPr>
          <p:cNvSpPr txBox="1"/>
          <p:nvPr/>
        </p:nvSpPr>
        <p:spPr>
          <a:xfrm>
            <a:off x="454598" y="297932"/>
            <a:ext cx="356700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2485105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704088" y="1633142"/>
            <a:ext cx="11122152" cy="368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GCN with Mini-batch Gradient Descent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reduce the memory requirement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many updates per epoch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faster convergence.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rgbClr val="FF0000"/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neighborhood expansion problem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[memory: good; time per epoch: bad; convergence: good]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913CC7C-F1C3-4B5F-A8BB-58F1044F31EB}"/>
              </a:ext>
            </a:extLst>
          </p:cNvPr>
          <p:cNvSpPr/>
          <p:nvPr/>
        </p:nvSpPr>
        <p:spPr>
          <a:xfrm>
            <a:off x="8649479" y="1931439"/>
            <a:ext cx="307910" cy="2775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1CC30A7-C279-4781-8D84-97A37DE42976}"/>
              </a:ext>
            </a:extLst>
          </p:cNvPr>
          <p:cNvSpPr/>
          <p:nvPr/>
        </p:nvSpPr>
        <p:spPr>
          <a:xfrm>
            <a:off x="9106679" y="1587818"/>
            <a:ext cx="307910" cy="2775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C261CB7-2261-46F1-B152-3DF5BF71BB22}"/>
              </a:ext>
            </a:extLst>
          </p:cNvPr>
          <p:cNvSpPr/>
          <p:nvPr/>
        </p:nvSpPr>
        <p:spPr>
          <a:xfrm>
            <a:off x="8495524" y="1410749"/>
            <a:ext cx="307910" cy="2775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C725EAA-A1AD-4F67-B491-28453AC8466B}"/>
              </a:ext>
            </a:extLst>
          </p:cNvPr>
          <p:cNvSpPr/>
          <p:nvPr/>
        </p:nvSpPr>
        <p:spPr>
          <a:xfrm>
            <a:off x="8131632" y="1931439"/>
            <a:ext cx="307910" cy="2775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B439E3A-08CE-4F5B-9AC7-F077179B5304}"/>
              </a:ext>
            </a:extLst>
          </p:cNvPr>
          <p:cNvSpPr/>
          <p:nvPr/>
        </p:nvSpPr>
        <p:spPr>
          <a:xfrm>
            <a:off x="8649479" y="2479959"/>
            <a:ext cx="307910" cy="2775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5EC47EC-07FD-46B0-92E3-171B7112099A}"/>
              </a:ext>
            </a:extLst>
          </p:cNvPr>
          <p:cNvSpPr/>
          <p:nvPr/>
        </p:nvSpPr>
        <p:spPr>
          <a:xfrm>
            <a:off x="9339944" y="2174169"/>
            <a:ext cx="307910" cy="277548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D36B25F-BD6D-4DBA-A731-337065B37599}"/>
              </a:ext>
            </a:extLst>
          </p:cNvPr>
          <p:cNvSpPr/>
          <p:nvPr/>
        </p:nvSpPr>
        <p:spPr>
          <a:xfrm>
            <a:off x="9762631" y="1876843"/>
            <a:ext cx="307910" cy="2775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21B6209-9411-4FBD-85DA-631B8E952CB2}"/>
              </a:ext>
            </a:extLst>
          </p:cNvPr>
          <p:cNvSpPr/>
          <p:nvPr/>
        </p:nvSpPr>
        <p:spPr>
          <a:xfrm>
            <a:off x="9185989" y="2674989"/>
            <a:ext cx="307910" cy="2775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5DCDCB8-E084-43FB-86DA-721AF7E3C712}"/>
              </a:ext>
            </a:extLst>
          </p:cNvPr>
          <p:cNvSpPr/>
          <p:nvPr/>
        </p:nvSpPr>
        <p:spPr>
          <a:xfrm>
            <a:off x="8042991" y="2541039"/>
            <a:ext cx="307910" cy="2775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6FEE593-E1B9-4D0D-9715-2F31F3A5B611}"/>
              </a:ext>
            </a:extLst>
          </p:cNvPr>
          <p:cNvSpPr/>
          <p:nvPr/>
        </p:nvSpPr>
        <p:spPr>
          <a:xfrm>
            <a:off x="10090906" y="2281859"/>
            <a:ext cx="307910" cy="2775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974BFB6-B543-466E-A047-921ABBCA4D90}"/>
              </a:ext>
            </a:extLst>
          </p:cNvPr>
          <p:cNvSpPr/>
          <p:nvPr/>
        </p:nvSpPr>
        <p:spPr>
          <a:xfrm>
            <a:off x="8461355" y="3037996"/>
            <a:ext cx="307910" cy="2775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0631E93-68AB-4C54-AD32-8BAECC31B745}"/>
              </a:ext>
            </a:extLst>
          </p:cNvPr>
          <p:cNvSpPr/>
          <p:nvPr/>
        </p:nvSpPr>
        <p:spPr>
          <a:xfrm>
            <a:off x="8968276" y="3176770"/>
            <a:ext cx="307910" cy="2775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8A46BBC-31F2-41F6-8ECC-50F3C2C2B425}"/>
              </a:ext>
            </a:extLst>
          </p:cNvPr>
          <p:cNvSpPr/>
          <p:nvPr/>
        </p:nvSpPr>
        <p:spPr>
          <a:xfrm>
            <a:off x="9700577" y="1341968"/>
            <a:ext cx="307910" cy="2775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7C79516-0535-4B7B-B17A-F7038B7DDF53}"/>
              </a:ext>
            </a:extLst>
          </p:cNvPr>
          <p:cNvSpPr/>
          <p:nvPr/>
        </p:nvSpPr>
        <p:spPr>
          <a:xfrm>
            <a:off x="9716279" y="2713878"/>
            <a:ext cx="307910" cy="2775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9723C29-30ED-43B9-8950-A59D533752B9}"/>
              </a:ext>
            </a:extLst>
          </p:cNvPr>
          <p:cNvSpPr/>
          <p:nvPr/>
        </p:nvSpPr>
        <p:spPr>
          <a:xfrm>
            <a:off x="10090906" y="3143809"/>
            <a:ext cx="307910" cy="2775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F8D3878-9463-445E-B833-0DB914D6D082}"/>
              </a:ext>
            </a:extLst>
          </p:cNvPr>
          <p:cNvSpPr/>
          <p:nvPr/>
        </p:nvSpPr>
        <p:spPr>
          <a:xfrm>
            <a:off x="10687913" y="2070213"/>
            <a:ext cx="307910" cy="2775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59409CE-8DEB-4071-B92A-65AD75D2B723}"/>
              </a:ext>
            </a:extLst>
          </p:cNvPr>
          <p:cNvSpPr/>
          <p:nvPr/>
        </p:nvSpPr>
        <p:spPr>
          <a:xfrm>
            <a:off x="10312504" y="1750644"/>
            <a:ext cx="307910" cy="2775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0D8A8AF-42FA-4567-84A0-F5E3CB4F7926}"/>
              </a:ext>
            </a:extLst>
          </p:cNvPr>
          <p:cNvSpPr/>
          <p:nvPr/>
        </p:nvSpPr>
        <p:spPr>
          <a:xfrm>
            <a:off x="8944096" y="1084641"/>
            <a:ext cx="307910" cy="2775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5778BA6-C4CD-4191-8805-3C5E86F75A7F}"/>
              </a:ext>
            </a:extLst>
          </p:cNvPr>
          <p:cNvSpPr/>
          <p:nvPr/>
        </p:nvSpPr>
        <p:spPr>
          <a:xfrm>
            <a:off x="9562250" y="807093"/>
            <a:ext cx="307910" cy="2775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9CA4926-47AB-440F-9C1A-E9F0F8B365E3}"/>
              </a:ext>
            </a:extLst>
          </p:cNvPr>
          <p:cNvSpPr/>
          <p:nvPr/>
        </p:nvSpPr>
        <p:spPr>
          <a:xfrm>
            <a:off x="10258708" y="1180895"/>
            <a:ext cx="307910" cy="2775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745A5DE-2784-42FB-B843-27C175B7C0B5}"/>
              </a:ext>
            </a:extLst>
          </p:cNvPr>
          <p:cNvSpPr/>
          <p:nvPr/>
        </p:nvSpPr>
        <p:spPr>
          <a:xfrm>
            <a:off x="11292792" y="1829971"/>
            <a:ext cx="307910" cy="2775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F7002EF-5C7E-4095-A25B-BA3F55810CB2}"/>
              </a:ext>
            </a:extLst>
          </p:cNvPr>
          <p:cNvSpPr/>
          <p:nvPr/>
        </p:nvSpPr>
        <p:spPr>
          <a:xfrm>
            <a:off x="10535209" y="2911891"/>
            <a:ext cx="307910" cy="2775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0AE8900-E676-4750-9209-B117D09EEF6E}"/>
              </a:ext>
            </a:extLst>
          </p:cNvPr>
          <p:cNvSpPr/>
          <p:nvPr/>
        </p:nvSpPr>
        <p:spPr>
          <a:xfrm>
            <a:off x="10947542" y="2504866"/>
            <a:ext cx="307910" cy="2775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4F563CE-E4C8-4C65-A66D-9DEB1FF891E9}"/>
              </a:ext>
            </a:extLst>
          </p:cNvPr>
          <p:cNvSpPr/>
          <p:nvPr/>
        </p:nvSpPr>
        <p:spPr>
          <a:xfrm>
            <a:off x="9562250" y="3199432"/>
            <a:ext cx="307910" cy="2775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EF99120-091C-4364-BE19-4CA113C98447}"/>
              </a:ext>
            </a:extLst>
          </p:cNvPr>
          <p:cNvCxnSpPr>
            <a:stCxn id="17" idx="1"/>
            <a:endCxn id="13" idx="4"/>
          </p:cNvCxnSpPr>
          <p:nvPr/>
        </p:nvCxnSpPr>
        <p:spPr>
          <a:xfrm flipH="1" flipV="1">
            <a:off x="9260634" y="1865366"/>
            <a:ext cx="124402" cy="349449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C339478-0DE8-47FB-9F65-7BDE6B9D7819}"/>
              </a:ext>
            </a:extLst>
          </p:cNvPr>
          <p:cNvCxnSpPr>
            <a:cxnSpLocks/>
            <a:stCxn id="3" idx="7"/>
            <a:endCxn id="13" idx="3"/>
          </p:cNvCxnSpPr>
          <p:nvPr/>
        </p:nvCxnSpPr>
        <p:spPr>
          <a:xfrm flipV="1">
            <a:off x="8912297" y="1824720"/>
            <a:ext cx="239474" cy="147365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E7C9AA9-4A33-4073-8FAF-C8613E3937E9}"/>
              </a:ext>
            </a:extLst>
          </p:cNvPr>
          <p:cNvCxnSpPr>
            <a:cxnSpLocks/>
            <a:stCxn id="17" idx="6"/>
            <a:endCxn id="21" idx="2"/>
          </p:cNvCxnSpPr>
          <p:nvPr/>
        </p:nvCxnSpPr>
        <p:spPr>
          <a:xfrm>
            <a:off x="9647854" y="2312943"/>
            <a:ext cx="443052" cy="107690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7CEF858-AD7F-4B89-BFC0-CA8E9BCA0D41}"/>
              </a:ext>
            </a:extLst>
          </p:cNvPr>
          <p:cNvCxnSpPr>
            <a:cxnSpLocks/>
            <a:stCxn id="31" idx="4"/>
            <a:endCxn id="18" idx="7"/>
          </p:cNvCxnSpPr>
          <p:nvPr/>
        </p:nvCxnSpPr>
        <p:spPr>
          <a:xfrm flipH="1">
            <a:off x="10025449" y="1458443"/>
            <a:ext cx="387214" cy="459046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FC723C1-F413-44C9-AC23-F75859118437}"/>
              </a:ext>
            </a:extLst>
          </p:cNvPr>
          <p:cNvCxnSpPr>
            <a:cxnSpLocks/>
            <a:stCxn id="18" idx="0"/>
            <a:endCxn id="24" idx="4"/>
          </p:cNvCxnSpPr>
          <p:nvPr/>
        </p:nvCxnSpPr>
        <p:spPr>
          <a:xfrm flipH="1" flipV="1">
            <a:off x="9854532" y="1619516"/>
            <a:ext cx="62054" cy="257327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896D70A1-224C-453A-9F29-4BBDBB7C4EA5}"/>
              </a:ext>
            </a:extLst>
          </p:cNvPr>
          <p:cNvCxnSpPr>
            <a:cxnSpLocks/>
            <a:stCxn id="18" idx="6"/>
            <a:endCxn id="28" idx="3"/>
          </p:cNvCxnSpPr>
          <p:nvPr/>
        </p:nvCxnSpPr>
        <p:spPr>
          <a:xfrm flipV="1">
            <a:off x="10070541" y="1987546"/>
            <a:ext cx="287055" cy="28071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F9C6401-FAD6-4844-8E40-88A675839697}"/>
              </a:ext>
            </a:extLst>
          </p:cNvPr>
          <p:cNvCxnSpPr>
            <a:cxnSpLocks/>
            <a:stCxn id="21" idx="7"/>
            <a:endCxn id="27" idx="2"/>
          </p:cNvCxnSpPr>
          <p:nvPr/>
        </p:nvCxnSpPr>
        <p:spPr>
          <a:xfrm flipV="1">
            <a:off x="10353724" y="2208987"/>
            <a:ext cx="334189" cy="113518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2B8F7E8C-1980-4881-9CAB-A80FE37D051D}"/>
              </a:ext>
            </a:extLst>
          </p:cNvPr>
          <p:cNvCxnSpPr>
            <a:cxnSpLocks/>
            <a:stCxn id="25" idx="1"/>
            <a:endCxn id="17" idx="4"/>
          </p:cNvCxnSpPr>
          <p:nvPr/>
        </p:nvCxnSpPr>
        <p:spPr>
          <a:xfrm flipH="1" flipV="1">
            <a:off x="9493899" y="2451717"/>
            <a:ext cx="267472" cy="302807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D9A3507B-5159-4A09-9534-6F890DDE210A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8912297" y="2312943"/>
            <a:ext cx="427647" cy="207662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4AD2501F-4F7E-4A3E-9019-513696EC3DE0}"/>
              </a:ext>
            </a:extLst>
          </p:cNvPr>
          <p:cNvCxnSpPr>
            <a:cxnSpLocks/>
            <a:stCxn id="20" idx="7"/>
            <a:endCxn id="3" idx="3"/>
          </p:cNvCxnSpPr>
          <p:nvPr/>
        </p:nvCxnSpPr>
        <p:spPr>
          <a:xfrm flipV="1">
            <a:off x="8305809" y="2168341"/>
            <a:ext cx="388762" cy="413344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20A05A22-7281-4459-8F29-BB41CF8CC005}"/>
              </a:ext>
            </a:extLst>
          </p:cNvPr>
          <p:cNvCxnSpPr>
            <a:cxnSpLocks/>
          </p:cNvCxnSpPr>
          <p:nvPr/>
        </p:nvCxnSpPr>
        <p:spPr>
          <a:xfrm flipV="1">
            <a:off x="9493899" y="1578870"/>
            <a:ext cx="251770" cy="595299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4A818BFC-4A51-48CB-9B93-451F037468BF}"/>
              </a:ext>
            </a:extLst>
          </p:cNvPr>
          <p:cNvCxnSpPr>
            <a:cxnSpLocks/>
            <a:stCxn id="23" idx="1"/>
            <a:endCxn id="16" idx="5"/>
          </p:cNvCxnSpPr>
          <p:nvPr/>
        </p:nvCxnSpPr>
        <p:spPr>
          <a:xfrm flipH="1" flipV="1">
            <a:off x="8912297" y="2716861"/>
            <a:ext cx="101071" cy="500555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9BE16FF5-6704-44CA-B117-35594AA29FB4}"/>
              </a:ext>
            </a:extLst>
          </p:cNvPr>
          <p:cNvCxnSpPr>
            <a:cxnSpLocks/>
            <a:stCxn id="16" idx="6"/>
            <a:endCxn id="19" idx="1"/>
          </p:cNvCxnSpPr>
          <p:nvPr/>
        </p:nvCxnSpPr>
        <p:spPr>
          <a:xfrm>
            <a:off x="8957389" y="2618733"/>
            <a:ext cx="273692" cy="96902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780E2C43-5D90-4537-AAAC-70DC6DF3CE81}"/>
              </a:ext>
            </a:extLst>
          </p:cNvPr>
          <p:cNvCxnSpPr>
            <a:cxnSpLocks/>
            <a:stCxn id="22" idx="0"/>
            <a:endCxn id="16" idx="4"/>
          </p:cNvCxnSpPr>
          <p:nvPr/>
        </p:nvCxnSpPr>
        <p:spPr>
          <a:xfrm flipV="1">
            <a:off x="8615310" y="2757507"/>
            <a:ext cx="188124" cy="280489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6FCE6DA3-DA88-4A75-B654-D9EF9AD82585}"/>
              </a:ext>
            </a:extLst>
          </p:cNvPr>
          <p:cNvCxnSpPr>
            <a:cxnSpLocks/>
            <a:stCxn id="24" idx="0"/>
            <a:endCxn id="30" idx="5"/>
          </p:cNvCxnSpPr>
          <p:nvPr/>
        </p:nvCxnSpPr>
        <p:spPr>
          <a:xfrm flipH="1" flipV="1">
            <a:off x="9825068" y="1043995"/>
            <a:ext cx="29464" cy="297973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BB557E55-FBAA-4145-AF55-DEA98BEB3FAE}"/>
              </a:ext>
            </a:extLst>
          </p:cNvPr>
          <p:cNvCxnSpPr>
            <a:cxnSpLocks/>
            <a:stCxn id="34" idx="0"/>
            <a:endCxn id="32" idx="3"/>
          </p:cNvCxnSpPr>
          <p:nvPr/>
        </p:nvCxnSpPr>
        <p:spPr>
          <a:xfrm flipV="1">
            <a:off x="11101497" y="2066873"/>
            <a:ext cx="236387" cy="437993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78C5BC84-F12E-4481-96E5-BD91621BC2A1}"/>
              </a:ext>
            </a:extLst>
          </p:cNvPr>
          <p:cNvCxnSpPr>
            <a:cxnSpLocks/>
            <a:stCxn id="24" idx="2"/>
            <a:endCxn id="29" idx="5"/>
          </p:cNvCxnSpPr>
          <p:nvPr/>
        </p:nvCxnSpPr>
        <p:spPr>
          <a:xfrm flipH="1" flipV="1">
            <a:off x="9206914" y="1321543"/>
            <a:ext cx="493663" cy="159199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7B42223F-8ED2-414B-8EF5-A903CB3D7B31}"/>
              </a:ext>
            </a:extLst>
          </p:cNvPr>
          <p:cNvCxnSpPr>
            <a:cxnSpLocks/>
            <a:stCxn id="13" idx="2"/>
            <a:endCxn id="14" idx="5"/>
          </p:cNvCxnSpPr>
          <p:nvPr/>
        </p:nvCxnSpPr>
        <p:spPr>
          <a:xfrm flipH="1" flipV="1">
            <a:off x="8758342" y="1647651"/>
            <a:ext cx="348337" cy="78941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57A96F1F-E547-45BE-A5D9-F1D2AE3C85E7}"/>
              </a:ext>
            </a:extLst>
          </p:cNvPr>
          <p:cNvCxnSpPr>
            <a:cxnSpLocks/>
            <a:stCxn id="20" idx="0"/>
            <a:endCxn id="15" idx="4"/>
          </p:cNvCxnSpPr>
          <p:nvPr/>
        </p:nvCxnSpPr>
        <p:spPr>
          <a:xfrm flipV="1">
            <a:off x="8196946" y="2208987"/>
            <a:ext cx="88641" cy="332052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544ED360-1BC4-4154-9F29-D83FFA6A6883}"/>
              </a:ext>
            </a:extLst>
          </p:cNvPr>
          <p:cNvCxnSpPr>
            <a:cxnSpLocks/>
            <a:stCxn id="35" idx="1"/>
            <a:endCxn id="19" idx="5"/>
          </p:cNvCxnSpPr>
          <p:nvPr/>
        </p:nvCxnSpPr>
        <p:spPr>
          <a:xfrm flipH="1" flipV="1">
            <a:off x="9448807" y="2911891"/>
            <a:ext cx="158535" cy="328187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296255B3-BE03-4C1D-A173-8E73C0CE1CE8}"/>
              </a:ext>
            </a:extLst>
          </p:cNvPr>
          <p:cNvCxnSpPr>
            <a:cxnSpLocks/>
            <a:stCxn id="26" idx="0"/>
            <a:endCxn id="21" idx="4"/>
          </p:cNvCxnSpPr>
          <p:nvPr/>
        </p:nvCxnSpPr>
        <p:spPr>
          <a:xfrm flipV="1">
            <a:off x="10244861" y="2559407"/>
            <a:ext cx="0" cy="584402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AE6E3FC4-857B-4EEA-92B9-3CE7C9ECF9FF}"/>
              </a:ext>
            </a:extLst>
          </p:cNvPr>
          <p:cNvCxnSpPr>
            <a:cxnSpLocks/>
            <a:stCxn id="34" idx="2"/>
            <a:endCxn id="21" idx="6"/>
          </p:cNvCxnSpPr>
          <p:nvPr/>
        </p:nvCxnSpPr>
        <p:spPr>
          <a:xfrm flipH="1" flipV="1">
            <a:off x="10398816" y="2420633"/>
            <a:ext cx="548726" cy="223007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D146C918-410B-49F3-B638-916F524DC679}"/>
              </a:ext>
            </a:extLst>
          </p:cNvPr>
          <p:cNvCxnSpPr>
            <a:cxnSpLocks/>
            <a:stCxn id="33" idx="7"/>
            <a:endCxn id="34" idx="3"/>
          </p:cNvCxnSpPr>
          <p:nvPr/>
        </p:nvCxnSpPr>
        <p:spPr>
          <a:xfrm flipV="1">
            <a:off x="10798027" y="2741768"/>
            <a:ext cx="194607" cy="210769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7" name="텍스트 상자 6">
            <a:extLst>
              <a:ext uri="{FF2B5EF4-FFF2-40B4-BE49-F238E27FC236}">
                <a16:creationId xmlns:a16="http://schemas.microsoft.com/office/drawing/2014/main" id="{03A8E08E-C6D0-4455-89F6-5E9785C46EA4}"/>
              </a:ext>
            </a:extLst>
          </p:cNvPr>
          <p:cNvSpPr txBox="1"/>
          <p:nvPr/>
        </p:nvSpPr>
        <p:spPr>
          <a:xfrm>
            <a:off x="454598" y="297932"/>
            <a:ext cx="356700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176140224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704088" y="1633142"/>
            <a:ext cx="11122152" cy="368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GCN with Mini-batch Gradient Descent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reduce the memory requirement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many updates per epoch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faster convergence.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rgbClr val="FF0000"/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neighborhood expansion problem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[memory: good; time per epoch: bad; convergence: good]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913CC7C-F1C3-4B5F-A8BB-58F1044F31EB}"/>
              </a:ext>
            </a:extLst>
          </p:cNvPr>
          <p:cNvSpPr/>
          <p:nvPr/>
        </p:nvSpPr>
        <p:spPr>
          <a:xfrm>
            <a:off x="8649479" y="1931439"/>
            <a:ext cx="307910" cy="2775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1CC30A7-C279-4781-8D84-97A37DE42976}"/>
              </a:ext>
            </a:extLst>
          </p:cNvPr>
          <p:cNvSpPr/>
          <p:nvPr/>
        </p:nvSpPr>
        <p:spPr>
          <a:xfrm>
            <a:off x="9106679" y="1587818"/>
            <a:ext cx="307910" cy="277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C261CB7-2261-46F1-B152-3DF5BF71BB22}"/>
              </a:ext>
            </a:extLst>
          </p:cNvPr>
          <p:cNvSpPr/>
          <p:nvPr/>
        </p:nvSpPr>
        <p:spPr>
          <a:xfrm>
            <a:off x="8495524" y="1410749"/>
            <a:ext cx="307910" cy="2775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C725EAA-A1AD-4F67-B491-28453AC8466B}"/>
              </a:ext>
            </a:extLst>
          </p:cNvPr>
          <p:cNvSpPr/>
          <p:nvPr/>
        </p:nvSpPr>
        <p:spPr>
          <a:xfrm>
            <a:off x="8131632" y="1931439"/>
            <a:ext cx="307910" cy="2775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B439E3A-08CE-4F5B-9AC7-F077179B5304}"/>
              </a:ext>
            </a:extLst>
          </p:cNvPr>
          <p:cNvSpPr/>
          <p:nvPr/>
        </p:nvSpPr>
        <p:spPr>
          <a:xfrm>
            <a:off x="8649479" y="2479959"/>
            <a:ext cx="307910" cy="277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5EC47EC-07FD-46B0-92E3-171B7112099A}"/>
              </a:ext>
            </a:extLst>
          </p:cNvPr>
          <p:cNvSpPr/>
          <p:nvPr/>
        </p:nvSpPr>
        <p:spPr>
          <a:xfrm>
            <a:off x="9339944" y="2174169"/>
            <a:ext cx="307910" cy="277548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D36B25F-BD6D-4DBA-A731-337065B37599}"/>
              </a:ext>
            </a:extLst>
          </p:cNvPr>
          <p:cNvSpPr/>
          <p:nvPr/>
        </p:nvSpPr>
        <p:spPr>
          <a:xfrm>
            <a:off x="9762631" y="1876843"/>
            <a:ext cx="307910" cy="2775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21B6209-9411-4FBD-85DA-631B8E952CB2}"/>
              </a:ext>
            </a:extLst>
          </p:cNvPr>
          <p:cNvSpPr/>
          <p:nvPr/>
        </p:nvSpPr>
        <p:spPr>
          <a:xfrm>
            <a:off x="9185989" y="2674989"/>
            <a:ext cx="307910" cy="2775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5DCDCB8-E084-43FB-86DA-721AF7E3C712}"/>
              </a:ext>
            </a:extLst>
          </p:cNvPr>
          <p:cNvSpPr/>
          <p:nvPr/>
        </p:nvSpPr>
        <p:spPr>
          <a:xfrm>
            <a:off x="8042991" y="2541039"/>
            <a:ext cx="307910" cy="2775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6FEE593-E1B9-4D0D-9715-2F31F3A5B611}"/>
              </a:ext>
            </a:extLst>
          </p:cNvPr>
          <p:cNvSpPr/>
          <p:nvPr/>
        </p:nvSpPr>
        <p:spPr>
          <a:xfrm>
            <a:off x="10090906" y="2281859"/>
            <a:ext cx="307910" cy="277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974BFB6-B543-466E-A047-921ABBCA4D90}"/>
              </a:ext>
            </a:extLst>
          </p:cNvPr>
          <p:cNvSpPr/>
          <p:nvPr/>
        </p:nvSpPr>
        <p:spPr>
          <a:xfrm>
            <a:off x="8461355" y="3037996"/>
            <a:ext cx="307910" cy="2775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0631E93-68AB-4C54-AD32-8BAECC31B745}"/>
              </a:ext>
            </a:extLst>
          </p:cNvPr>
          <p:cNvSpPr/>
          <p:nvPr/>
        </p:nvSpPr>
        <p:spPr>
          <a:xfrm>
            <a:off x="8968276" y="3176770"/>
            <a:ext cx="307910" cy="2775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8A46BBC-31F2-41F6-8ECC-50F3C2C2B425}"/>
              </a:ext>
            </a:extLst>
          </p:cNvPr>
          <p:cNvSpPr/>
          <p:nvPr/>
        </p:nvSpPr>
        <p:spPr>
          <a:xfrm>
            <a:off x="9700577" y="1341968"/>
            <a:ext cx="307910" cy="277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7C79516-0535-4B7B-B17A-F7038B7DDF53}"/>
              </a:ext>
            </a:extLst>
          </p:cNvPr>
          <p:cNvSpPr/>
          <p:nvPr/>
        </p:nvSpPr>
        <p:spPr>
          <a:xfrm>
            <a:off x="9716279" y="2713878"/>
            <a:ext cx="307910" cy="277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9723C29-30ED-43B9-8950-A59D533752B9}"/>
              </a:ext>
            </a:extLst>
          </p:cNvPr>
          <p:cNvSpPr/>
          <p:nvPr/>
        </p:nvSpPr>
        <p:spPr>
          <a:xfrm>
            <a:off x="10090906" y="3143809"/>
            <a:ext cx="307910" cy="2775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F8D3878-9463-445E-B833-0DB914D6D082}"/>
              </a:ext>
            </a:extLst>
          </p:cNvPr>
          <p:cNvSpPr/>
          <p:nvPr/>
        </p:nvSpPr>
        <p:spPr>
          <a:xfrm>
            <a:off x="10687913" y="2070213"/>
            <a:ext cx="307910" cy="2775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59409CE-8DEB-4071-B92A-65AD75D2B723}"/>
              </a:ext>
            </a:extLst>
          </p:cNvPr>
          <p:cNvSpPr/>
          <p:nvPr/>
        </p:nvSpPr>
        <p:spPr>
          <a:xfrm>
            <a:off x="10312504" y="1750644"/>
            <a:ext cx="307910" cy="2775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0D8A8AF-42FA-4567-84A0-F5E3CB4F7926}"/>
              </a:ext>
            </a:extLst>
          </p:cNvPr>
          <p:cNvSpPr/>
          <p:nvPr/>
        </p:nvSpPr>
        <p:spPr>
          <a:xfrm>
            <a:off x="8944096" y="1084641"/>
            <a:ext cx="307910" cy="2775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5778BA6-C4CD-4191-8805-3C5E86F75A7F}"/>
              </a:ext>
            </a:extLst>
          </p:cNvPr>
          <p:cNvSpPr/>
          <p:nvPr/>
        </p:nvSpPr>
        <p:spPr>
          <a:xfrm>
            <a:off x="9562250" y="807093"/>
            <a:ext cx="307910" cy="2775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9CA4926-47AB-440F-9C1A-E9F0F8B365E3}"/>
              </a:ext>
            </a:extLst>
          </p:cNvPr>
          <p:cNvSpPr/>
          <p:nvPr/>
        </p:nvSpPr>
        <p:spPr>
          <a:xfrm>
            <a:off x="10258708" y="1180895"/>
            <a:ext cx="307910" cy="2775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745A5DE-2784-42FB-B843-27C175B7C0B5}"/>
              </a:ext>
            </a:extLst>
          </p:cNvPr>
          <p:cNvSpPr/>
          <p:nvPr/>
        </p:nvSpPr>
        <p:spPr>
          <a:xfrm>
            <a:off x="11292792" y="1829971"/>
            <a:ext cx="307910" cy="2775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F7002EF-5C7E-4095-A25B-BA3F55810CB2}"/>
              </a:ext>
            </a:extLst>
          </p:cNvPr>
          <p:cNvSpPr/>
          <p:nvPr/>
        </p:nvSpPr>
        <p:spPr>
          <a:xfrm>
            <a:off x="10535209" y="2911891"/>
            <a:ext cx="307910" cy="2775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0AE8900-E676-4750-9209-B117D09EEF6E}"/>
              </a:ext>
            </a:extLst>
          </p:cNvPr>
          <p:cNvSpPr/>
          <p:nvPr/>
        </p:nvSpPr>
        <p:spPr>
          <a:xfrm>
            <a:off x="10947542" y="2504866"/>
            <a:ext cx="307910" cy="2775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4F563CE-E4C8-4C65-A66D-9DEB1FF891E9}"/>
              </a:ext>
            </a:extLst>
          </p:cNvPr>
          <p:cNvSpPr/>
          <p:nvPr/>
        </p:nvSpPr>
        <p:spPr>
          <a:xfrm>
            <a:off x="9562250" y="3199432"/>
            <a:ext cx="307910" cy="2775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EF99120-091C-4364-BE19-4CA113C98447}"/>
              </a:ext>
            </a:extLst>
          </p:cNvPr>
          <p:cNvCxnSpPr>
            <a:stCxn id="17" idx="1"/>
            <a:endCxn id="13" idx="4"/>
          </p:cNvCxnSpPr>
          <p:nvPr/>
        </p:nvCxnSpPr>
        <p:spPr>
          <a:xfrm flipH="1" flipV="1">
            <a:off x="9260634" y="1865366"/>
            <a:ext cx="124402" cy="349449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C339478-0DE8-47FB-9F65-7BDE6B9D7819}"/>
              </a:ext>
            </a:extLst>
          </p:cNvPr>
          <p:cNvCxnSpPr>
            <a:cxnSpLocks/>
            <a:stCxn id="3" idx="7"/>
            <a:endCxn id="13" idx="3"/>
          </p:cNvCxnSpPr>
          <p:nvPr/>
        </p:nvCxnSpPr>
        <p:spPr>
          <a:xfrm flipV="1">
            <a:off x="8912297" y="1824720"/>
            <a:ext cx="239474" cy="147365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E7C9AA9-4A33-4073-8FAF-C8613E3937E9}"/>
              </a:ext>
            </a:extLst>
          </p:cNvPr>
          <p:cNvCxnSpPr>
            <a:cxnSpLocks/>
            <a:stCxn id="17" idx="6"/>
            <a:endCxn id="21" idx="2"/>
          </p:cNvCxnSpPr>
          <p:nvPr/>
        </p:nvCxnSpPr>
        <p:spPr>
          <a:xfrm>
            <a:off x="9647854" y="2312943"/>
            <a:ext cx="443052" cy="107690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7CEF858-AD7F-4B89-BFC0-CA8E9BCA0D41}"/>
              </a:ext>
            </a:extLst>
          </p:cNvPr>
          <p:cNvCxnSpPr>
            <a:cxnSpLocks/>
            <a:stCxn id="31" idx="4"/>
            <a:endCxn id="18" idx="7"/>
          </p:cNvCxnSpPr>
          <p:nvPr/>
        </p:nvCxnSpPr>
        <p:spPr>
          <a:xfrm flipH="1">
            <a:off x="10025449" y="1458443"/>
            <a:ext cx="387214" cy="459046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FC723C1-F413-44C9-AC23-F75859118437}"/>
              </a:ext>
            </a:extLst>
          </p:cNvPr>
          <p:cNvCxnSpPr>
            <a:cxnSpLocks/>
            <a:stCxn id="18" idx="0"/>
            <a:endCxn id="24" idx="4"/>
          </p:cNvCxnSpPr>
          <p:nvPr/>
        </p:nvCxnSpPr>
        <p:spPr>
          <a:xfrm flipH="1" flipV="1">
            <a:off x="9854532" y="1619516"/>
            <a:ext cx="62054" cy="257327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896D70A1-224C-453A-9F29-4BBDBB7C4EA5}"/>
              </a:ext>
            </a:extLst>
          </p:cNvPr>
          <p:cNvCxnSpPr>
            <a:cxnSpLocks/>
            <a:stCxn id="18" idx="6"/>
            <a:endCxn id="28" idx="3"/>
          </p:cNvCxnSpPr>
          <p:nvPr/>
        </p:nvCxnSpPr>
        <p:spPr>
          <a:xfrm flipV="1">
            <a:off x="10070541" y="1987546"/>
            <a:ext cx="287055" cy="28071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F9C6401-FAD6-4844-8E40-88A675839697}"/>
              </a:ext>
            </a:extLst>
          </p:cNvPr>
          <p:cNvCxnSpPr>
            <a:cxnSpLocks/>
            <a:stCxn id="21" idx="7"/>
            <a:endCxn id="27" idx="2"/>
          </p:cNvCxnSpPr>
          <p:nvPr/>
        </p:nvCxnSpPr>
        <p:spPr>
          <a:xfrm flipV="1">
            <a:off x="10353724" y="2208987"/>
            <a:ext cx="334189" cy="113518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2B8F7E8C-1980-4881-9CAB-A80FE37D051D}"/>
              </a:ext>
            </a:extLst>
          </p:cNvPr>
          <p:cNvCxnSpPr>
            <a:cxnSpLocks/>
            <a:stCxn id="25" idx="1"/>
            <a:endCxn id="17" idx="4"/>
          </p:cNvCxnSpPr>
          <p:nvPr/>
        </p:nvCxnSpPr>
        <p:spPr>
          <a:xfrm flipH="1" flipV="1">
            <a:off x="9493899" y="2451717"/>
            <a:ext cx="267472" cy="302807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D9A3507B-5159-4A09-9534-6F890DDE210A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8912297" y="2312943"/>
            <a:ext cx="427647" cy="207662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4AD2501F-4F7E-4A3E-9019-513696EC3DE0}"/>
              </a:ext>
            </a:extLst>
          </p:cNvPr>
          <p:cNvCxnSpPr>
            <a:cxnSpLocks/>
            <a:stCxn id="20" idx="7"/>
            <a:endCxn id="3" idx="3"/>
          </p:cNvCxnSpPr>
          <p:nvPr/>
        </p:nvCxnSpPr>
        <p:spPr>
          <a:xfrm flipV="1">
            <a:off x="8305809" y="2168341"/>
            <a:ext cx="388762" cy="413344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20A05A22-7281-4459-8F29-BB41CF8CC005}"/>
              </a:ext>
            </a:extLst>
          </p:cNvPr>
          <p:cNvCxnSpPr>
            <a:cxnSpLocks/>
          </p:cNvCxnSpPr>
          <p:nvPr/>
        </p:nvCxnSpPr>
        <p:spPr>
          <a:xfrm flipV="1">
            <a:off x="9493899" y="1578870"/>
            <a:ext cx="251770" cy="595299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4A818BFC-4A51-48CB-9B93-451F037468BF}"/>
              </a:ext>
            </a:extLst>
          </p:cNvPr>
          <p:cNvCxnSpPr>
            <a:cxnSpLocks/>
            <a:stCxn id="23" idx="1"/>
            <a:endCxn id="16" idx="5"/>
          </p:cNvCxnSpPr>
          <p:nvPr/>
        </p:nvCxnSpPr>
        <p:spPr>
          <a:xfrm flipH="1" flipV="1">
            <a:off x="8912297" y="2716861"/>
            <a:ext cx="101071" cy="500555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9BE16FF5-6704-44CA-B117-35594AA29FB4}"/>
              </a:ext>
            </a:extLst>
          </p:cNvPr>
          <p:cNvCxnSpPr>
            <a:cxnSpLocks/>
            <a:stCxn id="16" idx="6"/>
            <a:endCxn id="19" idx="1"/>
          </p:cNvCxnSpPr>
          <p:nvPr/>
        </p:nvCxnSpPr>
        <p:spPr>
          <a:xfrm>
            <a:off x="8957389" y="2618733"/>
            <a:ext cx="273692" cy="96902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780E2C43-5D90-4537-AAAC-70DC6DF3CE81}"/>
              </a:ext>
            </a:extLst>
          </p:cNvPr>
          <p:cNvCxnSpPr>
            <a:cxnSpLocks/>
            <a:stCxn id="22" idx="0"/>
            <a:endCxn id="16" idx="4"/>
          </p:cNvCxnSpPr>
          <p:nvPr/>
        </p:nvCxnSpPr>
        <p:spPr>
          <a:xfrm flipV="1">
            <a:off x="8615310" y="2757507"/>
            <a:ext cx="188124" cy="280489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6FCE6DA3-DA88-4A75-B654-D9EF9AD82585}"/>
              </a:ext>
            </a:extLst>
          </p:cNvPr>
          <p:cNvCxnSpPr>
            <a:cxnSpLocks/>
            <a:stCxn id="24" idx="0"/>
            <a:endCxn id="30" idx="5"/>
          </p:cNvCxnSpPr>
          <p:nvPr/>
        </p:nvCxnSpPr>
        <p:spPr>
          <a:xfrm flipH="1" flipV="1">
            <a:off x="9825068" y="1043995"/>
            <a:ext cx="29464" cy="297973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BB557E55-FBAA-4145-AF55-DEA98BEB3FAE}"/>
              </a:ext>
            </a:extLst>
          </p:cNvPr>
          <p:cNvCxnSpPr>
            <a:cxnSpLocks/>
            <a:stCxn id="34" idx="0"/>
            <a:endCxn id="32" idx="3"/>
          </p:cNvCxnSpPr>
          <p:nvPr/>
        </p:nvCxnSpPr>
        <p:spPr>
          <a:xfrm flipV="1">
            <a:off x="11101497" y="2066873"/>
            <a:ext cx="236387" cy="437993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78C5BC84-F12E-4481-96E5-BD91621BC2A1}"/>
              </a:ext>
            </a:extLst>
          </p:cNvPr>
          <p:cNvCxnSpPr>
            <a:cxnSpLocks/>
            <a:stCxn id="24" idx="2"/>
            <a:endCxn id="29" idx="5"/>
          </p:cNvCxnSpPr>
          <p:nvPr/>
        </p:nvCxnSpPr>
        <p:spPr>
          <a:xfrm flipH="1" flipV="1">
            <a:off x="9206914" y="1321543"/>
            <a:ext cx="493663" cy="159199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7B42223F-8ED2-414B-8EF5-A903CB3D7B31}"/>
              </a:ext>
            </a:extLst>
          </p:cNvPr>
          <p:cNvCxnSpPr>
            <a:cxnSpLocks/>
            <a:stCxn id="13" idx="2"/>
            <a:endCxn id="14" idx="5"/>
          </p:cNvCxnSpPr>
          <p:nvPr/>
        </p:nvCxnSpPr>
        <p:spPr>
          <a:xfrm flipH="1" flipV="1">
            <a:off x="8758342" y="1647651"/>
            <a:ext cx="348337" cy="78941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57A96F1F-E547-45BE-A5D9-F1D2AE3C85E7}"/>
              </a:ext>
            </a:extLst>
          </p:cNvPr>
          <p:cNvCxnSpPr>
            <a:cxnSpLocks/>
            <a:stCxn id="20" idx="0"/>
            <a:endCxn id="15" idx="4"/>
          </p:cNvCxnSpPr>
          <p:nvPr/>
        </p:nvCxnSpPr>
        <p:spPr>
          <a:xfrm flipV="1">
            <a:off x="8196946" y="2208987"/>
            <a:ext cx="88641" cy="332052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544ED360-1BC4-4154-9F29-D83FFA6A6883}"/>
              </a:ext>
            </a:extLst>
          </p:cNvPr>
          <p:cNvCxnSpPr>
            <a:cxnSpLocks/>
            <a:stCxn id="35" idx="1"/>
            <a:endCxn id="19" idx="5"/>
          </p:cNvCxnSpPr>
          <p:nvPr/>
        </p:nvCxnSpPr>
        <p:spPr>
          <a:xfrm flipH="1" flipV="1">
            <a:off x="9448807" y="2911891"/>
            <a:ext cx="158535" cy="328187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296255B3-BE03-4C1D-A173-8E73C0CE1CE8}"/>
              </a:ext>
            </a:extLst>
          </p:cNvPr>
          <p:cNvCxnSpPr>
            <a:cxnSpLocks/>
            <a:stCxn id="26" idx="0"/>
            <a:endCxn id="21" idx="4"/>
          </p:cNvCxnSpPr>
          <p:nvPr/>
        </p:nvCxnSpPr>
        <p:spPr>
          <a:xfrm flipV="1">
            <a:off x="10244861" y="2559407"/>
            <a:ext cx="0" cy="584402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AE6E3FC4-857B-4EEA-92B9-3CE7C9ECF9FF}"/>
              </a:ext>
            </a:extLst>
          </p:cNvPr>
          <p:cNvCxnSpPr>
            <a:cxnSpLocks/>
            <a:stCxn id="34" idx="2"/>
            <a:endCxn id="21" idx="6"/>
          </p:cNvCxnSpPr>
          <p:nvPr/>
        </p:nvCxnSpPr>
        <p:spPr>
          <a:xfrm flipH="1" flipV="1">
            <a:off x="10398816" y="2420633"/>
            <a:ext cx="548726" cy="223007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D146C918-410B-49F3-B638-916F524DC679}"/>
              </a:ext>
            </a:extLst>
          </p:cNvPr>
          <p:cNvCxnSpPr>
            <a:cxnSpLocks/>
            <a:stCxn id="33" idx="7"/>
            <a:endCxn id="34" idx="3"/>
          </p:cNvCxnSpPr>
          <p:nvPr/>
        </p:nvCxnSpPr>
        <p:spPr>
          <a:xfrm flipV="1">
            <a:off x="10798027" y="2741768"/>
            <a:ext cx="194607" cy="210769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텍스트 상자 6">
            <a:extLst>
              <a:ext uri="{FF2B5EF4-FFF2-40B4-BE49-F238E27FC236}">
                <a16:creationId xmlns:a16="http://schemas.microsoft.com/office/drawing/2014/main" id="{2CD590C3-168C-40E6-A913-69087AD2BBBE}"/>
              </a:ext>
            </a:extLst>
          </p:cNvPr>
          <p:cNvSpPr txBox="1"/>
          <p:nvPr/>
        </p:nvSpPr>
        <p:spPr>
          <a:xfrm>
            <a:off x="454598" y="297932"/>
            <a:ext cx="356700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3758198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상자 9">
            <a:extLst>
              <a:ext uri="{FF2B5EF4-FFF2-40B4-BE49-F238E27FC236}">
                <a16:creationId xmlns:a16="http://schemas.microsoft.com/office/drawing/2014/main" id="{C893EF93-8C7D-4969-B936-CD1AECFFD49D}"/>
              </a:ext>
            </a:extLst>
          </p:cNvPr>
          <p:cNvSpPr txBox="1"/>
          <p:nvPr/>
        </p:nvSpPr>
        <p:spPr>
          <a:xfrm>
            <a:off x="1143000" y="1641618"/>
            <a:ext cx="9905999" cy="4918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Network consists of Fully-Connected Layers</a:t>
            </a:r>
          </a:p>
          <a:p>
            <a:pPr lvl="1">
              <a:lnSpc>
                <a:spcPct val="200000"/>
              </a:lnSpc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pPr lvl="1">
              <a:lnSpc>
                <a:spcPct val="200000"/>
              </a:lnSpc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Every output unit interacts with every input unit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Small features like edges occupy only tens or hundreds of pixels</a:t>
            </a:r>
          </a:p>
          <a:p>
            <a:pPr lvl="1">
              <a:lnSpc>
                <a:spcPct val="200000"/>
              </a:lnSpc>
            </a:pPr>
            <a:endParaRPr kumimoji="1"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Each element of the weight matrix is used exactly once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= learning a separate set of parameters for every location </a:t>
            </a:r>
          </a:p>
        </p:txBody>
      </p:sp>
      <p:sp>
        <p:nvSpPr>
          <p:cNvPr id="7" name="텍스트 상자 6"/>
          <p:cNvSpPr txBox="1"/>
          <p:nvPr/>
        </p:nvSpPr>
        <p:spPr>
          <a:xfrm>
            <a:off x="454598" y="297932"/>
            <a:ext cx="69136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Problems of DNN == Motivation of CNN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D8C95BBE-39C3-422C-9C31-5A11CC51E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249" y="990600"/>
            <a:ext cx="4876800" cy="4876800"/>
          </a:xfrm>
          <a:prstGeom prst="rect">
            <a:avLst/>
          </a:prstGeom>
          <a:noFill/>
          <a:ln w="88900">
            <a:solidFill>
              <a:schemeClr val="accent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AB8F2F5-6EDF-4B34-8B87-474F7535AF8C}"/>
              </a:ext>
            </a:extLst>
          </p:cNvPr>
          <p:cNvGrpSpPr/>
          <p:nvPr/>
        </p:nvGrpSpPr>
        <p:grpSpPr>
          <a:xfrm>
            <a:off x="8829514" y="4498253"/>
            <a:ext cx="295568" cy="295275"/>
            <a:chOff x="8829514" y="4498253"/>
            <a:chExt cx="295568" cy="29527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F3B0B69-5AFB-454F-A49C-2D88AE7321E3}"/>
                </a:ext>
              </a:extLst>
            </p:cNvPr>
            <p:cNvSpPr/>
            <p:nvPr/>
          </p:nvSpPr>
          <p:spPr>
            <a:xfrm>
              <a:off x="8829514" y="4498253"/>
              <a:ext cx="290513" cy="2952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7AA59A67-6D5E-4DCB-BD28-62E04C8A1E22}"/>
                </a:ext>
              </a:extLst>
            </p:cNvPr>
            <p:cNvCxnSpPr>
              <a:cxnSpLocks/>
            </p:cNvCxnSpPr>
            <p:nvPr/>
          </p:nvCxnSpPr>
          <p:spPr>
            <a:xfrm>
              <a:off x="8829514" y="4611964"/>
              <a:ext cx="295568" cy="6785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25608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704088" y="1633142"/>
            <a:ext cx="11122152" cy="368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GCN with Mini-batch Gradient Descent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reduce the memory requirement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many updates per epoch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faster convergence.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rgbClr val="FF0000"/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neighborhood expansion problem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[memory: good; time per epoch: bad; convergence: good]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913CC7C-F1C3-4B5F-A8BB-58F1044F31EB}"/>
              </a:ext>
            </a:extLst>
          </p:cNvPr>
          <p:cNvSpPr/>
          <p:nvPr/>
        </p:nvSpPr>
        <p:spPr>
          <a:xfrm>
            <a:off x="8649479" y="1931439"/>
            <a:ext cx="307910" cy="2775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1CC30A7-C279-4781-8D84-97A37DE42976}"/>
              </a:ext>
            </a:extLst>
          </p:cNvPr>
          <p:cNvSpPr/>
          <p:nvPr/>
        </p:nvSpPr>
        <p:spPr>
          <a:xfrm>
            <a:off x="9106679" y="1587818"/>
            <a:ext cx="307910" cy="277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C261CB7-2261-46F1-B152-3DF5BF71BB22}"/>
              </a:ext>
            </a:extLst>
          </p:cNvPr>
          <p:cNvSpPr/>
          <p:nvPr/>
        </p:nvSpPr>
        <p:spPr>
          <a:xfrm>
            <a:off x="8495524" y="1410749"/>
            <a:ext cx="307910" cy="2775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B439E3A-08CE-4F5B-9AC7-F077179B5304}"/>
              </a:ext>
            </a:extLst>
          </p:cNvPr>
          <p:cNvSpPr/>
          <p:nvPr/>
        </p:nvSpPr>
        <p:spPr>
          <a:xfrm>
            <a:off x="8649479" y="2479959"/>
            <a:ext cx="307910" cy="277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5EC47EC-07FD-46B0-92E3-171B7112099A}"/>
              </a:ext>
            </a:extLst>
          </p:cNvPr>
          <p:cNvSpPr/>
          <p:nvPr/>
        </p:nvSpPr>
        <p:spPr>
          <a:xfrm>
            <a:off x="9339944" y="2174169"/>
            <a:ext cx="307910" cy="277548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D36B25F-BD6D-4DBA-A731-337065B37599}"/>
              </a:ext>
            </a:extLst>
          </p:cNvPr>
          <p:cNvSpPr/>
          <p:nvPr/>
        </p:nvSpPr>
        <p:spPr>
          <a:xfrm>
            <a:off x="9762631" y="1876843"/>
            <a:ext cx="307910" cy="2775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21B6209-9411-4FBD-85DA-631B8E952CB2}"/>
              </a:ext>
            </a:extLst>
          </p:cNvPr>
          <p:cNvSpPr/>
          <p:nvPr/>
        </p:nvSpPr>
        <p:spPr>
          <a:xfrm>
            <a:off x="9185989" y="2674989"/>
            <a:ext cx="307910" cy="2775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5DCDCB8-E084-43FB-86DA-721AF7E3C712}"/>
              </a:ext>
            </a:extLst>
          </p:cNvPr>
          <p:cNvSpPr/>
          <p:nvPr/>
        </p:nvSpPr>
        <p:spPr>
          <a:xfrm>
            <a:off x="8042991" y="2541039"/>
            <a:ext cx="307910" cy="2775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6FEE593-E1B9-4D0D-9715-2F31F3A5B611}"/>
              </a:ext>
            </a:extLst>
          </p:cNvPr>
          <p:cNvSpPr/>
          <p:nvPr/>
        </p:nvSpPr>
        <p:spPr>
          <a:xfrm>
            <a:off x="10090906" y="2281859"/>
            <a:ext cx="307910" cy="277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974BFB6-B543-466E-A047-921ABBCA4D90}"/>
              </a:ext>
            </a:extLst>
          </p:cNvPr>
          <p:cNvSpPr/>
          <p:nvPr/>
        </p:nvSpPr>
        <p:spPr>
          <a:xfrm>
            <a:off x="8461355" y="3037996"/>
            <a:ext cx="307910" cy="2775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0631E93-68AB-4C54-AD32-8BAECC31B745}"/>
              </a:ext>
            </a:extLst>
          </p:cNvPr>
          <p:cNvSpPr/>
          <p:nvPr/>
        </p:nvSpPr>
        <p:spPr>
          <a:xfrm>
            <a:off x="8968276" y="3176770"/>
            <a:ext cx="307910" cy="2775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8A46BBC-31F2-41F6-8ECC-50F3C2C2B425}"/>
              </a:ext>
            </a:extLst>
          </p:cNvPr>
          <p:cNvSpPr/>
          <p:nvPr/>
        </p:nvSpPr>
        <p:spPr>
          <a:xfrm>
            <a:off x="9700577" y="1341968"/>
            <a:ext cx="307910" cy="277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7C79516-0535-4B7B-B17A-F7038B7DDF53}"/>
              </a:ext>
            </a:extLst>
          </p:cNvPr>
          <p:cNvSpPr/>
          <p:nvPr/>
        </p:nvSpPr>
        <p:spPr>
          <a:xfrm>
            <a:off x="9716279" y="2713878"/>
            <a:ext cx="307910" cy="277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9723C29-30ED-43B9-8950-A59D533752B9}"/>
              </a:ext>
            </a:extLst>
          </p:cNvPr>
          <p:cNvSpPr/>
          <p:nvPr/>
        </p:nvSpPr>
        <p:spPr>
          <a:xfrm>
            <a:off x="10090906" y="3143809"/>
            <a:ext cx="307910" cy="2775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F8D3878-9463-445E-B833-0DB914D6D082}"/>
              </a:ext>
            </a:extLst>
          </p:cNvPr>
          <p:cNvSpPr/>
          <p:nvPr/>
        </p:nvSpPr>
        <p:spPr>
          <a:xfrm>
            <a:off x="10687913" y="2070213"/>
            <a:ext cx="307910" cy="2775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59409CE-8DEB-4071-B92A-65AD75D2B723}"/>
              </a:ext>
            </a:extLst>
          </p:cNvPr>
          <p:cNvSpPr/>
          <p:nvPr/>
        </p:nvSpPr>
        <p:spPr>
          <a:xfrm>
            <a:off x="10312504" y="1750644"/>
            <a:ext cx="307910" cy="2775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0D8A8AF-42FA-4567-84A0-F5E3CB4F7926}"/>
              </a:ext>
            </a:extLst>
          </p:cNvPr>
          <p:cNvSpPr/>
          <p:nvPr/>
        </p:nvSpPr>
        <p:spPr>
          <a:xfrm>
            <a:off x="8944096" y="1084641"/>
            <a:ext cx="307910" cy="2775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5778BA6-C4CD-4191-8805-3C5E86F75A7F}"/>
              </a:ext>
            </a:extLst>
          </p:cNvPr>
          <p:cNvSpPr/>
          <p:nvPr/>
        </p:nvSpPr>
        <p:spPr>
          <a:xfrm>
            <a:off x="9562250" y="807093"/>
            <a:ext cx="307910" cy="2775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9CA4926-47AB-440F-9C1A-E9F0F8B365E3}"/>
              </a:ext>
            </a:extLst>
          </p:cNvPr>
          <p:cNvSpPr/>
          <p:nvPr/>
        </p:nvSpPr>
        <p:spPr>
          <a:xfrm>
            <a:off x="10258708" y="1180895"/>
            <a:ext cx="307910" cy="2775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745A5DE-2784-42FB-B843-27C175B7C0B5}"/>
              </a:ext>
            </a:extLst>
          </p:cNvPr>
          <p:cNvSpPr/>
          <p:nvPr/>
        </p:nvSpPr>
        <p:spPr>
          <a:xfrm>
            <a:off x="11292792" y="1829971"/>
            <a:ext cx="307910" cy="2775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F7002EF-5C7E-4095-A25B-BA3F55810CB2}"/>
              </a:ext>
            </a:extLst>
          </p:cNvPr>
          <p:cNvSpPr/>
          <p:nvPr/>
        </p:nvSpPr>
        <p:spPr>
          <a:xfrm>
            <a:off x="10535209" y="2911891"/>
            <a:ext cx="307910" cy="2775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0AE8900-E676-4750-9209-B117D09EEF6E}"/>
              </a:ext>
            </a:extLst>
          </p:cNvPr>
          <p:cNvSpPr/>
          <p:nvPr/>
        </p:nvSpPr>
        <p:spPr>
          <a:xfrm>
            <a:off x="10947542" y="2504866"/>
            <a:ext cx="307910" cy="2775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4F563CE-E4C8-4C65-A66D-9DEB1FF891E9}"/>
              </a:ext>
            </a:extLst>
          </p:cNvPr>
          <p:cNvSpPr/>
          <p:nvPr/>
        </p:nvSpPr>
        <p:spPr>
          <a:xfrm>
            <a:off x="9562250" y="3199432"/>
            <a:ext cx="307910" cy="27754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EF99120-091C-4364-BE19-4CA113C98447}"/>
              </a:ext>
            </a:extLst>
          </p:cNvPr>
          <p:cNvCxnSpPr>
            <a:stCxn id="17" idx="1"/>
            <a:endCxn id="13" idx="4"/>
          </p:cNvCxnSpPr>
          <p:nvPr/>
        </p:nvCxnSpPr>
        <p:spPr>
          <a:xfrm flipH="1" flipV="1">
            <a:off x="9260634" y="1865366"/>
            <a:ext cx="124402" cy="349449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C339478-0DE8-47FB-9F65-7BDE6B9D7819}"/>
              </a:ext>
            </a:extLst>
          </p:cNvPr>
          <p:cNvCxnSpPr>
            <a:cxnSpLocks/>
            <a:stCxn id="3" idx="7"/>
            <a:endCxn id="13" idx="3"/>
          </p:cNvCxnSpPr>
          <p:nvPr/>
        </p:nvCxnSpPr>
        <p:spPr>
          <a:xfrm flipV="1">
            <a:off x="8912297" y="1824720"/>
            <a:ext cx="239474" cy="147365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E7C9AA9-4A33-4073-8FAF-C8613E3937E9}"/>
              </a:ext>
            </a:extLst>
          </p:cNvPr>
          <p:cNvCxnSpPr>
            <a:cxnSpLocks/>
            <a:stCxn id="17" idx="6"/>
            <a:endCxn id="21" idx="2"/>
          </p:cNvCxnSpPr>
          <p:nvPr/>
        </p:nvCxnSpPr>
        <p:spPr>
          <a:xfrm>
            <a:off x="9647854" y="2312943"/>
            <a:ext cx="443052" cy="107690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7CEF858-AD7F-4B89-BFC0-CA8E9BCA0D41}"/>
              </a:ext>
            </a:extLst>
          </p:cNvPr>
          <p:cNvCxnSpPr>
            <a:cxnSpLocks/>
            <a:stCxn id="31" idx="4"/>
            <a:endCxn id="18" idx="7"/>
          </p:cNvCxnSpPr>
          <p:nvPr/>
        </p:nvCxnSpPr>
        <p:spPr>
          <a:xfrm flipH="1">
            <a:off x="10025449" y="1458443"/>
            <a:ext cx="387214" cy="459046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FC723C1-F413-44C9-AC23-F75859118437}"/>
              </a:ext>
            </a:extLst>
          </p:cNvPr>
          <p:cNvCxnSpPr>
            <a:cxnSpLocks/>
            <a:stCxn id="18" idx="0"/>
            <a:endCxn id="24" idx="4"/>
          </p:cNvCxnSpPr>
          <p:nvPr/>
        </p:nvCxnSpPr>
        <p:spPr>
          <a:xfrm flipH="1" flipV="1">
            <a:off x="9854532" y="1619516"/>
            <a:ext cx="62054" cy="257327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896D70A1-224C-453A-9F29-4BBDBB7C4EA5}"/>
              </a:ext>
            </a:extLst>
          </p:cNvPr>
          <p:cNvCxnSpPr>
            <a:cxnSpLocks/>
            <a:stCxn id="18" idx="6"/>
            <a:endCxn id="28" idx="3"/>
          </p:cNvCxnSpPr>
          <p:nvPr/>
        </p:nvCxnSpPr>
        <p:spPr>
          <a:xfrm flipV="1">
            <a:off x="10070541" y="1987546"/>
            <a:ext cx="287055" cy="28071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F9C6401-FAD6-4844-8E40-88A675839697}"/>
              </a:ext>
            </a:extLst>
          </p:cNvPr>
          <p:cNvCxnSpPr>
            <a:cxnSpLocks/>
            <a:stCxn id="21" idx="7"/>
            <a:endCxn id="27" idx="2"/>
          </p:cNvCxnSpPr>
          <p:nvPr/>
        </p:nvCxnSpPr>
        <p:spPr>
          <a:xfrm flipV="1">
            <a:off x="10353724" y="2208987"/>
            <a:ext cx="334189" cy="113518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2B8F7E8C-1980-4881-9CAB-A80FE37D051D}"/>
              </a:ext>
            </a:extLst>
          </p:cNvPr>
          <p:cNvCxnSpPr>
            <a:cxnSpLocks/>
            <a:stCxn id="25" idx="1"/>
            <a:endCxn id="17" idx="4"/>
          </p:cNvCxnSpPr>
          <p:nvPr/>
        </p:nvCxnSpPr>
        <p:spPr>
          <a:xfrm flipH="1" flipV="1">
            <a:off x="9493899" y="2451717"/>
            <a:ext cx="267472" cy="302807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D9A3507B-5159-4A09-9534-6F890DDE210A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8912297" y="2312943"/>
            <a:ext cx="427647" cy="207662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4AD2501F-4F7E-4A3E-9019-513696EC3DE0}"/>
              </a:ext>
            </a:extLst>
          </p:cNvPr>
          <p:cNvCxnSpPr>
            <a:cxnSpLocks/>
            <a:stCxn id="20" idx="7"/>
            <a:endCxn id="3" idx="3"/>
          </p:cNvCxnSpPr>
          <p:nvPr/>
        </p:nvCxnSpPr>
        <p:spPr>
          <a:xfrm flipV="1">
            <a:off x="8305809" y="2168341"/>
            <a:ext cx="388762" cy="413344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20A05A22-7281-4459-8F29-BB41CF8CC005}"/>
              </a:ext>
            </a:extLst>
          </p:cNvPr>
          <p:cNvCxnSpPr>
            <a:cxnSpLocks/>
          </p:cNvCxnSpPr>
          <p:nvPr/>
        </p:nvCxnSpPr>
        <p:spPr>
          <a:xfrm flipV="1">
            <a:off x="9493899" y="1578870"/>
            <a:ext cx="251770" cy="595299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4A818BFC-4A51-48CB-9B93-451F037468BF}"/>
              </a:ext>
            </a:extLst>
          </p:cNvPr>
          <p:cNvCxnSpPr>
            <a:cxnSpLocks/>
            <a:stCxn id="23" idx="1"/>
            <a:endCxn id="16" idx="5"/>
          </p:cNvCxnSpPr>
          <p:nvPr/>
        </p:nvCxnSpPr>
        <p:spPr>
          <a:xfrm flipH="1" flipV="1">
            <a:off x="8912297" y="2716861"/>
            <a:ext cx="101071" cy="500555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9BE16FF5-6704-44CA-B117-35594AA29FB4}"/>
              </a:ext>
            </a:extLst>
          </p:cNvPr>
          <p:cNvCxnSpPr>
            <a:cxnSpLocks/>
            <a:stCxn id="16" idx="6"/>
            <a:endCxn id="19" idx="1"/>
          </p:cNvCxnSpPr>
          <p:nvPr/>
        </p:nvCxnSpPr>
        <p:spPr>
          <a:xfrm>
            <a:off x="8957389" y="2618733"/>
            <a:ext cx="273692" cy="96902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780E2C43-5D90-4537-AAAC-70DC6DF3CE81}"/>
              </a:ext>
            </a:extLst>
          </p:cNvPr>
          <p:cNvCxnSpPr>
            <a:cxnSpLocks/>
            <a:stCxn id="22" idx="0"/>
            <a:endCxn id="16" idx="4"/>
          </p:cNvCxnSpPr>
          <p:nvPr/>
        </p:nvCxnSpPr>
        <p:spPr>
          <a:xfrm flipV="1">
            <a:off x="8615310" y="2757507"/>
            <a:ext cx="188124" cy="280489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6FCE6DA3-DA88-4A75-B654-D9EF9AD82585}"/>
              </a:ext>
            </a:extLst>
          </p:cNvPr>
          <p:cNvCxnSpPr>
            <a:cxnSpLocks/>
            <a:stCxn id="24" idx="0"/>
            <a:endCxn id="30" idx="5"/>
          </p:cNvCxnSpPr>
          <p:nvPr/>
        </p:nvCxnSpPr>
        <p:spPr>
          <a:xfrm flipH="1" flipV="1">
            <a:off x="9825068" y="1043995"/>
            <a:ext cx="29464" cy="297973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BB557E55-FBAA-4145-AF55-DEA98BEB3FAE}"/>
              </a:ext>
            </a:extLst>
          </p:cNvPr>
          <p:cNvCxnSpPr>
            <a:cxnSpLocks/>
            <a:stCxn id="34" idx="0"/>
            <a:endCxn id="32" idx="3"/>
          </p:cNvCxnSpPr>
          <p:nvPr/>
        </p:nvCxnSpPr>
        <p:spPr>
          <a:xfrm flipV="1">
            <a:off x="11101497" y="2066873"/>
            <a:ext cx="236387" cy="437993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78C5BC84-F12E-4481-96E5-BD91621BC2A1}"/>
              </a:ext>
            </a:extLst>
          </p:cNvPr>
          <p:cNvCxnSpPr>
            <a:cxnSpLocks/>
            <a:stCxn id="24" idx="2"/>
            <a:endCxn id="29" idx="5"/>
          </p:cNvCxnSpPr>
          <p:nvPr/>
        </p:nvCxnSpPr>
        <p:spPr>
          <a:xfrm flipH="1" flipV="1">
            <a:off x="9206914" y="1321543"/>
            <a:ext cx="493663" cy="159199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7B42223F-8ED2-414B-8EF5-A903CB3D7B31}"/>
              </a:ext>
            </a:extLst>
          </p:cNvPr>
          <p:cNvCxnSpPr>
            <a:cxnSpLocks/>
            <a:stCxn id="13" idx="2"/>
            <a:endCxn id="14" idx="5"/>
          </p:cNvCxnSpPr>
          <p:nvPr/>
        </p:nvCxnSpPr>
        <p:spPr>
          <a:xfrm flipH="1" flipV="1">
            <a:off x="8758342" y="1647651"/>
            <a:ext cx="348337" cy="78941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544ED360-1BC4-4154-9F29-D83FFA6A6883}"/>
              </a:ext>
            </a:extLst>
          </p:cNvPr>
          <p:cNvCxnSpPr>
            <a:cxnSpLocks/>
            <a:stCxn id="35" idx="1"/>
            <a:endCxn id="19" idx="5"/>
          </p:cNvCxnSpPr>
          <p:nvPr/>
        </p:nvCxnSpPr>
        <p:spPr>
          <a:xfrm flipH="1" flipV="1">
            <a:off x="9448807" y="2911891"/>
            <a:ext cx="158535" cy="328187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296255B3-BE03-4C1D-A173-8E73C0CE1CE8}"/>
              </a:ext>
            </a:extLst>
          </p:cNvPr>
          <p:cNvCxnSpPr>
            <a:cxnSpLocks/>
            <a:stCxn id="26" idx="0"/>
            <a:endCxn id="21" idx="4"/>
          </p:cNvCxnSpPr>
          <p:nvPr/>
        </p:nvCxnSpPr>
        <p:spPr>
          <a:xfrm flipV="1">
            <a:off x="10244861" y="2559407"/>
            <a:ext cx="0" cy="584402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AE6E3FC4-857B-4EEA-92B9-3CE7C9ECF9FF}"/>
              </a:ext>
            </a:extLst>
          </p:cNvPr>
          <p:cNvCxnSpPr>
            <a:cxnSpLocks/>
            <a:stCxn id="34" idx="2"/>
            <a:endCxn id="21" idx="6"/>
          </p:cNvCxnSpPr>
          <p:nvPr/>
        </p:nvCxnSpPr>
        <p:spPr>
          <a:xfrm flipH="1" flipV="1">
            <a:off x="10398816" y="2420633"/>
            <a:ext cx="548726" cy="223007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D146C918-410B-49F3-B638-916F524DC679}"/>
              </a:ext>
            </a:extLst>
          </p:cNvPr>
          <p:cNvCxnSpPr>
            <a:cxnSpLocks/>
            <a:stCxn id="33" idx="7"/>
            <a:endCxn id="34" idx="3"/>
          </p:cNvCxnSpPr>
          <p:nvPr/>
        </p:nvCxnSpPr>
        <p:spPr>
          <a:xfrm flipV="1">
            <a:off x="10798027" y="2741768"/>
            <a:ext cx="194607" cy="210769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텍스트 상자 6">
            <a:extLst>
              <a:ext uri="{FF2B5EF4-FFF2-40B4-BE49-F238E27FC236}">
                <a16:creationId xmlns:a16="http://schemas.microsoft.com/office/drawing/2014/main" id="{B936A80B-BFF0-4FAE-A6AF-F33C3EBB415B}"/>
              </a:ext>
            </a:extLst>
          </p:cNvPr>
          <p:cNvSpPr txBox="1"/>
          <p:nvPr/>
        </p:nvSpPr>
        <p:spPr>
          <a:xfrm>
            <a:off x="454598" y="297932"/>
            <a:ext cx="356700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4764870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704088" y="1633142"/>
            <a:ext cx="11122152" cy="368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GCN with Mini-batch Gradient Descent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reduce the memory requirement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many updates per epoch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faster convergence.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rgbClr val="FF0000"/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neighborhood expansion problem → exponentially increasing num of nodes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[memory: good; time per epoch: bad; convergence: good]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913CC7C-F1C3-4B5F-A8BB-58F1044F31EB}"/>
              </a:ext>
            </a:extLst>
          </p:cNvPr>
          <p:cNvSpPr/>
          <p:nvPr/>
        </p:nvSpPr>
        <p:spPr>
          <a:xfrm>
            <a:off x="8649479" y="1931439"/>
            <a:ext cx="307910" cy="2775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1CC30A7-C279-4781-8D84-97A37DE42976}"/>
              </a:ext>
            </a:extLst>
          </p:cNvPr>
          <p:cNvSpPr/>
          <p:nvPr/>
        </p:nvSpPr>
        <p:spPr>
          <a:xfrm>
            <a:off x="9106679" y="1587818"/>
            <a:ext cx="307910" cy="277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C261CB7-2261-46F1-B152-3DF5BF71BB22}"/>
              </a:ext>
            </a:extLst>
          </p:cNvPr>
          <p:cNvSpPr/>
          <p:nvPr/>
        </p:nvSpPr>
        <p:spPr>
          <a:xfrm>
            <a:off x="8495524" y="1410749"/>
            <a:ext cx="307910" cy="2775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B439E3A-08CE-4F5B-9AC7-F077179B5304}"/>
              </a:ext>
            </a:extLst>
          </p:cNvPr>
          <p:cNvSpPr/>
          <p:nvPr/>
        </p:nvSpPr>
        <p:spPr>
          <a:xfrm>
            <a:off x="8649479" y="2479959"/>
            <a:ext cx="307910" cy="277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5EC47EC-07FD-46B0-92E3-171B7112099A}"/>
              </a:ext>
            </a:extLst>
          </p:cNvPr>
          <p:cNvSpPr/>
          <p:nvPr/>
        </p:nvSpPr>
        <p:spPr>
          <a:xfrm>
            <a:off x="9339944" y="2174169"/>
            <a:ext cx="307910" cy="277548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D36B25F-BD6D-4DBA-A731-337065B37599}"/>
              </a:ext>
            </a:extLst>
          </p:cNvPr>
          <p:cNvSpPr/>
          <p:nvPr/>
        </p:nvSpPr>
        <p:spPr>
          <a:xfrm>
            <a:off x="9762631" y="1876843"/>
            <a:ext cx="307910" cy="2775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21B6209-9411-4FBD-85DA-631B8E952CB2}"/>
              </a:ext>
            </a:extLst>
          </p:cNvPr>
          <p:cNvSpPr/>
          <p:nvPr/>
        </p:nvSpPr>
        <p:spPr>
          <a:xfrm>
            <a:off x="9185989" y="2674989"/>
            <a:ext cx="307910" cy="2775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5DCDCB8-E084-43FB-86DA-721AF7E3C712}"/>
              </a:ext>
            </a:extLst>
          </p:cNvPr>
          <p:cNvSpPr/>
          <p:nvPr/>
        </p:nvSpPr>
        <p:spPr>
          <a:xfrm>
            <a:off x="8042991" y="2541039"/>
            <a:ext cx="307910" cy="277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6FEE593-E1B9-4D0D-9715-2F31F3A5B611}"/>
              </a:ext>
            </a:extLst>
          </p:cNvPr>
          <p:cNvSpPr/>
          <p:nvPr/>
        </p:nvSpPr>
        <p:spPr>
          <a:xfrm>
            <a:off x="10090906" y="2281859"/>
            <a:ext cx="307910" cy="277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974BFB6-B543-466E-A047-921ABBCA4D90}"/>
              </a:ext>
            </a:extLst>
          </p:cNvPr>
          <p:cNvSpPr/>
          <p:nvPr/>
        </p:nvSpPr>
        <p:spPr>
          <a:xfrm>
            <a:off x="8461355" y="3037996"/>
            <a:ext cx="307910" cy="2775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0631E93-68AB-4C54-AD32-8BAECC31B745}"/>
              </a:ext>
            </a:extLst>
          </p:cNvPr>
          <p:cNvSpPr/>
          <p:nvPr/>
        </p:nvSpPr>
        <p:spPr>
          <a:xfrm>
            <a:off x="8968276" y="3176770"/>
            <a:ext cx="307910" cy="2775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8A46BBC-31F2-41F6-8ECC-50F3C2C2B425}"/>
              </a:ext>
            </a:extLst>
          </p:cNvPr>
          <p:cNvSpPr/>
          <p:nvPr/>
        </p:nvSpPr>
        <p:spPr>
          <a:xfrm>
            <a:off x="9700577" y="1341968"/>
            <a:ext cx="307910" cy="277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7C79516-0535-4B7B-B17A-F7038B7DDF53}"/>
              </a:ext>
            </a:extLst>
          </p:cNvPr>
          <p:cNvSpPr/>
          <p:nvPr/>
        </p:nvSpPr>
        <p:spPr>
          <a:xfrm>
            <a:off x="9716279" y="2713878"/>
            <a:ext cx="307910" cy="277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9723C29-30ED-43B9-8950-A59D533752B9}"/>
              </a:ext>
            </a:extLst>
          </p:cNvPr>
          <p:cNvSpPr/>
          <p:nvPr/>
        </p:nvSpPr>
        <p:spPr>
          <a:xfrm>
            <a:off x="10090906" y="3143809"/>
            <a:ext cx="307910" cy="2775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F8D3878-9463-445E-B833-0DB914D6D082}"/>
              </a:ext>
            </a:extLst>
          </p:cNvPr>
          <p:cNvSpPr/>
          <p:nvPr/>
        </p:nvSpPr>
        <p:spPr>
          <a:xfrm>
            <a:off x="10687913" y="2070213"/>
            <a:ext cx="307910" cy="2775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59409CE-8DEB-4071-B92A-65AD75D2B723}"/>
              </a:ext>
            </a:extLst>
          </p:cNvPr>
          <p:cNvSpPr/>
          <p:nvPr/>
        </p:nvSpPr>
        <p:spPr>
          <a:xfrm>
            <a:off x="10312504" y="1750644"/>
            <a:ext cx="307910" cy="277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0D8A8AF-42FA-4567-84A0-F5E3CB4F7926}"/>
              </a:ext>
            </a:extLst>
          </p:cNvPr>
          <p:cNvSpPr/>
          <p:nvPr/>
        </p:nvSpPr>
        <p:spPr>
          <a:xfrm>
            <a:off x="8944096" y="1084641"/>
            <a:ext cx="307910" cy="2775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5778BA6-C4CD-4191-8805-3C5E86F75A7F}"/>
              </a:ext>
            </a:extLst>
          </p:cNvPr>
          <p:cNvSpPr/>
          <p:nvPr/>
        </p:nvSpPr>
        <p:spPr>
          <a:xfrm>
            <a:off x="9562250" y="807093"/>
            <a:ext cx="307910" cy="2775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9CA4926-47AB-440F-9C1A-E9F0F8B365E3}"/>
              </a:ext>
            </a:extLst>
          </p:cNvPr>
          <p:cNvSpPr/>
          <p:nvPr/>
        </p:nvSpPr>
        <p:spPr>
          <a:xfrm>
            <a:off x="10258708" y="1180895"/>
            <a:ext cx="307910" cy="277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745A5DE-2784-42FB-B843-27C175B7C0B5}"/>
              </a:ext>
            </a:extLst>
          </p:cNvPr>
          <p:cNvSpPr/>
          <p:nvPr/>
        </p:nvSpPr>
        <p:spPr>
          <a:xfrm>
            <a:off x="11292792" y="1829971"/>
            <a:ext cx="307910" cy="277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AF7002EF-5C7E-4095-A25B-BA3F55810CB2}"/>
              </a:ext>
            </a:extLst>
          </p:cNvPr>
          <p:cNvSpPr/>
          <p:nvPr/>
        </p:nvSpPr>
        <p:spPr>
          <a:xfrm>
            <a:off x="10535209" y="2911891"/>
            <a:ext cx="307910" cy="277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0AE8900-E676-4750-9209-B117D09EEF6E}"/>
              </a:ext>
            </a:extLst>
          </p:cNvPr>
          <p:cNvSpPr/>
          <p:nvPr/>
        </p:nvSpPr>
        <p:spPr>
          <a:xfrm>
            <a:off x="10947542" y="2504866"/>
            <a:ext cx="307910" cy="2775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4F563CE-E4C8-4C65-A66D-9DEB1FF891E9}"/>
              </a:ext>
            </a:extLst>
          </p:cNvPr>
          <p:cNvSpPr/>
          <p:nvPr/>
        </p:nvSpPr>
        <p:spPr>
          <a:xfrm>
            <a:off x="9562250" y="3199432"/>
            <a:ext cx="307910" cy="2775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EF99120-091C-4364-BE19-4CA113C98447}"/>
              </a:ext>
            </a:extLst>
          </p:cNvPr>
          <p:cNvCxnSpPr>
            <a:stCxn id="17" idx="1"/>
            <a:endCxn id="13" idx="4"/>
          </p:cNvCxnSpPr>
          <p:nvPr/>
        </p:nvCxnSpPr>
        <p:spPr>
          <a:xfrm flipH="1" flipV="1">
            <a:off x="9260634" y="1865366"/>
            <a:ext cx="124402" cy="349449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C339478-0DE8-47FB-9F65-7BDE6B9D7819}"/>
              </a:ext>
            </a:extLst>
          </p:cNvPr>
          <p:cNvCxnSpPr>
            <a:cxnSpLocks/>
            <a:stCxn id="3" idx="7"/>
            <a:endCxn id="13" idx="3"/>
          </p:cNvCxnSpPr>
          <p:nvPr/>
        </p:nvCxnSpPr>
        <p:spPr>
          <a:xfrm flipV="1">
            <a:off x="8912297" y="1824720"/>
            <a:ext cx="239474" cy="147365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E7C9AA9-4A33-4073-8FAF-C8613E3937E9}"/>
              </a:ext>
            </a:extLst>
          </p:cNvPr>
          <p:cNvCxnSpPr>
            <a:cxnSpLocks/>
            <a:stCxn id="17" idx="6"/>
            <a:endCxn id="21" idx="2"/>
          </p:cNvCxnSpPr>
          <p:nvPr/>
        </p:nvCxnSpPr>
        <p:spPr>
          <a:xfrm>
            <a:off x="9647854" y="2312943"/>
            <a:ext cx="443052" cy="107690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7CEF858-AD7F-4B89-BFC0-CA8E9BCA0D41}"/>
              </a:ext>
            </a:extLst>
          </p:cNvPr>
          <p:cNvCxnSpPr>
            <a:cxnSpLocks/>
            <a:stCxn id="31" idx="4"/>
            <a:endCxn id="18" idx="7"/>
          </p:cNvCxnSpPr>
          <p:nvPr/>
        </p:nvCxnSpPr>
        <p:spPr>
          <a:xfrm flipH="1">
            <a:off x="10025449" y="1458443"/>
            <a:ext cx="387214" cy="459046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FC723C1-F413-44C9-AC23-F75859118437}"/>
              </a:ext>
            </a:extLst>
          </p:cNvPr>
          <p:cNvCxnSpPr>
            <a:cxnSpLocks/>
            <a:stCxn id="18" idx="0"/>
            <a:endCxn id="24" idx="4"/>
          </p:cNvCxnSpPr>
          <p:nvPr/>
        </p:nvCxnSpPr>
        <p:spPr>
          <a:xfrm flipH="1" flipV="1">
            <a:off x="9854532" y="1619516"/>
            <a:ext cx="62054" cy="257327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896D70A1-224C-453A-9F29-4BBDBB7C4EA5}"/>
              </a:ext>
            </a:extLst>
          </p:cNvPr>
          <p:cNvCxnSpPr>
            <a:cxnSpLocks/>
            <a:stCxn id="18" idx="6"/>
            <a:endCxn id="28" idx="3"/>
          </p:cNvCxnSpPr>
          <p:nvPr/>
        </p:nvCxnSpPr>
        <p:spPr>
          <a:xfrm flipV="1">
            <a:off x="10070541" y="1987546"/>
            <a:ext cx="287055" cy="28071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F9C6401-FAD6-4844-8E40-88A675839697}"/>
              </a:ext>
            </a:extLst>
          </p:cNvPr>
          <p:cNvCxnSpPr>
            <a:cxnSpLocks/>
            <a:stCxn id="21" idx="7"/>
            <a:endCxn id="27" idx="2"/>
          </p:cNvCxnSpPr>
          <p:nvPr/>
        </p:nvCxnSpPr>
        <p:spPr>
          <a:xfrm flipV="1">
            <a:off x="10353724" y="2208987"/>
            <a:ext cx="334189" cy="113518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2B8F7E8C-1980-4881-9CAB-A80FE37D051D}"/>
              </a:ext>
            </a:extLst>
          </p:cNvPr>
          <p:cNvCxnSpPr>
            <a:cxnSpLocks/>
            <a:stCxn id="25" idx="1"/>
            <a:endCxn id="17" idx="4"/>
          </p:cNvCxnSpPr>
          <p:nvPr/>
        </p:nvCxnSpPr>
        <p:spPr>
          <a:xfrm flipH="1" flipV="1">
            <a:off x="9493899" y="2451717"/>
            <a:ext cx="267472" cy="302807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D9A3507B-5159-4A09-9534-6F890DDE210A}"/>
              </a:ext>
            </a:extLst>
          </p:cNvPr>
          <p:cNvCxnSpPr>
            <a:cxnSpLocks/>
            <a:stCxn id="16" idx="7"/>
            <a:endCxn id="17" idx="2"/>
          </p:cNvCxnSpPr>
          <p:nvPr/>
        </p:nvCxnSpPr>
        <p:spPr>
          <a:xfrm flipV="1">
            <a:off x="8912297" y="2312943"/>
            <a:ext cx="427647" cy="207662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4AD2501F-4F7E-4A3E-9019-513696EC3DE0}"/>
              </a:ext>
            </a:extLst>
          </p:cNvPr>
          <p:cNvCxnSpPr>
            <a:cxnSpLocks/>
            <a:stCxn id="20" idx="7"/>
            <a:endCxn id="3" idx="3"/>
          </p:cNvCxnSpPr>
          <p:nvPr/>
        </p:nvCxnSpPr>
        <p:spPr>
          <a:xfrm flipV="1">
            <a:off x="8305809" y="2168341"/>
            <a:ext cx="388762" cy="413344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20A05A22-7281-4459-8F29-BB41CF8CC005}"/>
              </a:ext>
            </a:extLst>
          </p:cNvPr>
          <p:cNvCxnSpPr>
            <a:cxnSpLocks/>
          </p:cNvCxnSpPr>
          <p:nvPr/>
        </p:nvCxnSpPr>
        <p:spPr>
          <a:xfrm flipV="1">
            <a:off x="9493899" y="1578870"/>
            <a:ext cx="251770" cy="595299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4A818BFC-4A51-48CB-9B93-451F037468BF}"/>
              </a:ext>
            </a:extLst>
          </p:cNvPr>
          <p:cNvCxnSpPr>
            <a:cxnSpLocks/>
            <a:stCxn id="23" idx="1"/>
            <a:endCxn id="16" idx="5"/>
          </p:cNvCxnSpPr>
          <p:nvPr/>
        </p:nvCxnSpPr>
        <p:spPr>
          <a:xfrm flipH="1" flipV="1">
            <a:off x="8912297" y="2716861"/>
            <a:ext cx="101071" cy="500555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9BE16FF5-6704-44CA-B117-35594AA29FB4}"/>
              </a:ext>
            </a:extLst>
          </p:cNvPr>
          <p:cNvCxnSpPr>
            <a:cxnSpLocks/>
            <a:stCxn id="16" idx="6"/>
            <a:endCxn id="19" idx="1"/>
          </p:cNvCxnSpPr>
          <p:nvPr/>
        </p:nvCxnSpPr>
        <p:spPr>
          <a:xfrm>
            <a:off x="8957389" y="2618733"/>
            <a:ext cx="273692" cy="96902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780E2C43-5D90-4537-AAAC-70DC6DF3CE81}"/>
              </a:ext>
            </a:extLst>
          </p:cNvPr>
          <p:cNvCxnSpPr>
            <a:cxnSpLocks/>
            <a:stCxn id="22" idx="0"/>
            <a:endCxn id="16" idx="4"/>
          </p:cNvCxnSpPr>
          <p:nvPr/>
        </p:nvCxnSpPr>
        <p:spPr>
          <a:xfrm flipV="1">
            <a:off x="8615310" y="2757507"/>
            <a:ext cx="188124" cy="280489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6FCE6DA3-DA88-4A75-B654-D9EF9AD82585}"/>
              </a:ext>
            </a:extLst>
          </p:cNvPr>
          <p:cNvCxnSpPr>
            <a:cxnSpLocks/>
            <a:stCxn id="24" idx="0"/>
            <a:endCxn id="30" idx="5"/>
          </p:cNvCxnSpPr>
          <p:nvPr/>
        </p:nvCxnSpPr>
        <p:spPr>
          <a:xfrm flipH="1" flipV="1">
            <a:off x="9825068" y="1043995"/>
            <a:ext cx="29464" cy="297973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BB557E55-FBAA-4145-AF55-DEA98BEB3FAE}"/>
              </a:ext>
            </a:extLst>
          </p:cNvPr>
          <p:cNvCxnSpPr>
            <a:cxnSpLocks/>
            <a:stCxn id="34" idx="0"/>
            <a:endCxn id="32" idx="3"/>
          </p:cNvCxnSpPr>
          <p:nvPr/>
        </p:nvCxnSpPr>
        <p:spPr>
          <a:xfrm flipV="1">
            <a:off x="11101497" y="2066873"/>
            <a:ext cx="236387" cy="437993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78C5BC84-F12E-4481-96E5-BD91621BC2A1}"/>
              </a:ext>
            </a:extLst>
          </p:cNvPr>
          <p:cNvCxnSpPr>
            <a:cxnSpLocks/>
            <a:stCxn id="24" idx="2"/>
            <a:endCxn id="29" idx="5"/>
          </p:cNvCxnSpPr>
          <p:nvPr/>
        </p:nvCxnSpPr>
        <p:spPr>
          <a:xfrm flipH="1" flipV="1">
            <a:off x="9206914" y="1321543"/>
            <a:ext cx="493663" cy="159199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7B42223F-8ED2-414B-8EF5-A903CB3D7B31}"/>
              </a:ext>
            </a:extLst>
          </p:cNvPr>
          <p:cNvCxnSpPr>
            <a:cxnSpLocks/>
            <a:stCxn id="13" idx="2"/>
            <a:endCxn id="14" idx="5"/>
          </p:cNvCxnSpPr>
          <p:nvPr/>
        </p:nvCxnSpPr>
        <p:spPr>
          <a:xfrm flipH="1" flipV="1">
            <a:off x="8758342" y="1647651"/>
            <a:ext cx="348337" cy="78941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544ED360-1BC4-4154-9F29-D83FFA6A6883}"/>
              </a:ext>
            </a:extLst>
          </p:cNvPr>
          <p:cNvCxnSpPr>
            <a:cxnSpLocks/>
            <a:stCxn id="35" idx="1"/>
            <a:endCxn id="19" idx="5"/>
          </p:cNvCxnSpPr>
          <p:nvPr/>
        </p:nvCxnSpPr>
        <p:spPr>
          <a:xfrm flipH="1" flipV="1">
            <a:off x="9448807" y="2911891"/>
            <a:ext cx="158535" cy="328187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296255B3-BE03-4C1D-A173-8E73C0CE1CE8}"/>
              </a:ext>
            </a:extLst>
          </p:cNvPr>
          <p:cNvCxnSpPr>
            <a:cxnSpLocks/>
            <a:stCxn id="26" idx="0"/>
            <a:endCxn id="21" idx="4"/>
          </p:cNvCxnSpPr>
          <p:nvPr/>
        </p:nvCxnSpPr>
        <p:spPr>
          <a:xfrm flipV="1">
            <a:off x="10244861" y="2559407"/>
            <a:ext cx="0" cy="584402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AE6E3FC4-857B-4EEA-92B9-3CE7C9ECF9FF}"/>
              </a:ext>
            </a:extLst>
          </p:cNvPr>
          <p:cNvCxnSpPr>
            <a:cxnSpLocks/>
            <a:stCxn id="34" idx="2"/>
            <a:endCxn id="21" idx="6"/>
          </p:cNvCxnSpPr>
          <p:nvPr/>
        </p:nvCxnSpPr>
        <p:spPr>
          <a:xfrm flipH="1" flipV="1">
            <a:off x="10398816" y="2420633"/>
            <a:ext cx="548726" cy="223007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D146C918-410B-49F3-B638-916F524DC679}"/>
              </a:ext>
            </a:extLst>
          </p:cNvPr>
          <p:cNvCxnSpPr>
            <a:cxnSpLocks/>
            <a:stCxn id="33" idx="7"/>
            <a:endCxn id="34" idx="3"/>
          </p:cNvCxnSpPr>
          <p:nvPr/>
        </p:nvCxnSpPr>
        <p:spPr>
          <a:xfrm flipV="1">
            <a:off x="10798027" y="2741768"/>
            <a:ext cx="194607" cy="210769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텍스트 상자 6">
            <a:extLst>
              <a:ext uri="{FF2B5EF4-FFF2-40B4-BE49-F238E27FC236}">
                <a16:creationId xmlns:a16="http://schemas.microsoft.com/office/drawing/2014/main" id="{E971FC48-1F24-4348-AEEC-2616FA04698D}"/>
              </a:ext>
            </a:extLst>
          </p:cNvPr>
          <p:cNvSpPr txBox="1"/>
          <p:nvPr/>
        </p:nvSpPr>
        <p:spPr>
          <a:xfrm>
            <a:off x="454598" y="297932"/>
            <a:ext cx="356700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178878533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9">
                <a:extLst>
                  <a:ext uri="{FF2B5EF4-FFF2-40B4-BE49-F238E27FC236}">
                    <a16:creationId xmlns:a16="http://schemas.microsoft.com/office/drawing/2014/main" id="{6F416110-07BE-4E3B-A903-03A7A4BFA8C5}"/>
                  </a:ext>
                </a:extLst>
              </p:cNvPr>
              <p:cNvSpPr txBox="1"/>
              <p:nvPr/>
            </p:nvSpPr>
            <p:spPr>
              <a:xfrm>
                <a:off x="704088" y="1633142"/>
                <a:ext cx="11122152" cy="4925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Clustering (METIS) → Subgraphs</a:t>
                </a: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DemiLight" charset="-127"/>
                    <a:ea typeface="Noto Sans CJK KR DemiLight" charset="-127"/>
                    <a:cs typeface="Noto Sans CJK KR DemiLight" charset="-127"/>
                    <a:sym typeface="Wingdings" panose="05000000000000000000" pitchFamily="2" charset="2"/>
                  </a:rPr>
                  <a:t>GCN processed in subgraphs</a:t>
                </a: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ko-KR" altLang="en-US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𝓥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ko-KR" altLang="en-US" sz="2000" b="1" i="1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𝓥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, ⋯,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ko-KR" altLang="en-US" sz="2000" b="1" i="1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𝓥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𝒄</m:t>
                            </m:r>
                          </m:sub>
                        </m:sSub>
                      </m:e>
                    </m:d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, 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𝑮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Noto Sans CJK KR DemiLight" charset="-127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𝑮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Noto Sans CJK KR DemiLight" charset="-127"/>
                            <a:cs typeface="Noto Sans CJK KR DemiLight" charset="-127"/>
                            <a:sym typeface="Wingdings" panose="05000000000000000000" pitchFamily="2" charset="2"/>
                          </a:rPr>
                          <m:t>,  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⋯,</m:t>
                        </m:r>
                        <m:sSub>
                          <m:sSubPr>
                            <m:ctrlP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𝑮</m:t>
                            </m:r>
                          </m:e>
                          <m:sub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𝒄</m:t>
                            </m:r>
                          </m:sub>
                        </m:sSub>
                      </m:e>
                    </m:d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}"/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ko-KR" altLang="en-US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𝓥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𝓔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,⋯,</m:t>
                        </m:r>
                        <m:d>
                          <m:dPr>
                            <m:begChr m:val="{"/>
                            <m:endChr m:val="}"/>
                            <m:ctrlP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ko-KR" altLang="en-US" sz="2000" b="1" i="1">
                                    <a:latin typeface="Cambria Math" panose="02040503050406030204" pitchFamily="18" charset="0"/>
                                    <a:ea typeface="Noto Sans CJK KR DemiLight" charset="-127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𝓥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Noto Sans CJK KR DemiLight" charset="-127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𝒄</m:t>
                                </m:r>
                              </m:sub>
                            </m:sSub>
                            <m:r>
                              <a:rPr kumimoji="1" lang="en-US" altLang="ko-KR" sz="2000" b="1" i="1">
                                <a:latin typeface="Cambria Math" panose="02040503050406030204" pitchFamily="18" charset="0"/>
                                <a:ea typeface="Noto Sans CJK KR DemiLight" charset="-127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𝓔</m:t>
                                </m:r>
                              </m:e>
                              <m:sub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Noto Sans CJK KR DemiLight" charset="-127"/>
                                    <a:sym typeface="Wingdings" panose="05000000000000000000" pitchFamily="2" charset="2"/>
                                  </a:rPr>
                                  <m:t>𝒄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kumimoji="1" lang="en-US" altLang="ko-KR" sz="20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𝑨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  <m:acc>
                      <m:accPr>
                        <m:chr m:val="̅"/>
                        <m:ctrlPr>
                          <a:rPr kumimoji="1" lang="en-US" altLang="ko-KR" sz="20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kumimoji="1" lang="en-US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𝑨</m:t>
                        </m:r>
                      </m:e>
                    </m:acc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r>
                      <a:rPr kumimoji="1" lang="ko-KR" alt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𝚫</m:t>
                    </m:r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Noto Sans CJK KR DemiLight" charset="-127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Noto Sans CJK KR DemiLight" charset="-127"/>
                                      <a:sym typeface="Wingdings" panose="05000000000000000000" pitchFamily="2" charset="2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Noto Sans CJK KR DemiLight" charset="-127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Noto Sans CJK KR DemiLight" charset="-127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  <m:t>⋯</m:t>
                              </m:r>
                            </m:e>
                            <m:e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  <m:t>𝟎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  <m:t>⋮</m:t>
                              </m:r>
                            </m:e>
                            <m:e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  <m:t>⋱</m:t>
                              </m:r>
                            </m:e>
                            <m:e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  <m:t>𝟎</m:t>
                              </m:r>
                            </m:e>
                            <m:e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Noto Sans CJK KR DemiLight" charset="-127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Noto Sans CJK KR DemiLight" charset="-127"/>
                                      <a:sym typeface="Wingdings" panose="05000000000000000000" pitchFamily="2" charset="2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Noto Sans CJK KR DemiLight" charset="-127"/>
                                      <a:sym typeface="Wingdings" panose="05000000000000000000" pitchFamily="2" charset="2"/>
                                    </a:rPr>
                                    <m:t>𝒄𝒄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R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Noto Sans CJK KR DemiLight" charset="-127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  <m:t>𝟎</m:t>
                              </m:r>
                            </m:e>
                            <m:e>
                              <m:r>
                                <a:rPr kumimoji="1" lang="en-US" altLang="ko-KR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Noto Sans CJK KR DemiLight" charset="-127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Noto Sans CJK KR DemiLight" charset="-127"/>
                                      <a:sym typeface="Wingdings" panose="05000000000000000000" pitchFamily="2" charset="2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Noto Sans CJK KR DemiLight" charset="-127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Noto Sans CJK KR DemiLight" charset="-127"/>
                                      <a:sym typeface="Wingdings" panose="05000000000000000000" pitchFamily="2" charset="2"/>
                                    </a:rPr>
                                    <m:t>𝒄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kumimoji="1" lang="en-US" altLang="ko-KR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  <m:t>⋮</m:t>
                              </m:r>
                            </m:e>
                            <m:e>
                              <m:r>
                                <a:rPr kumimoji="1" lang="en-US" altLang="ko-KR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  <m:t>⋱</m:t>
                              </m:r>
                            </m:e>
                            <m:e>
                              <m:r>
                                <a:rPr kumimoji="1" lang="en-US" altLang="ko-KR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Noto Sans CJK KR DemiLight" charset="-127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Noto Sans CJK KR DemiLight" charset="-127"/>
                                      <a:sym typeface="Wingdings" panose="05000000000000000000" pitchFamily="2" charset="2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Noto Sans CJK KR DemiLight" charset="-127"/>
                                      <a:sym typeface="Wingdings" panose="05000000000000000000" pitchFamily="2" charset="2"/>
                                    </a:rPr>
                                    <m:t>𝒄</m:t>
                                  </m:r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Noto Sans CJK KR DemiLight" charset="-127"/>
                                      <a:sym typeface="Wingdings" panose="05000000000000000000" pitchFamily="2" charset="2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1" lang="en-US" altLang="ko-KR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  <m:t>⋯</m:t>
                              </m:r>
                            </m:e>
                            <m:e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Noto Sans CJK KR DemiLight" charset="-127"/>
                                  <a:sym typeface="Wingdings" panose="05000000000000000000" pitchFamily="2" charset="2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en-US" altLang="ko-KR" sz="2000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latin typeface="Noto Sans CJK KR DemiLight" charset="-127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latin typeface="Noto Sans CJK KR DemiLight" charset="-127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2" name="텍스트 상자 9">
                <a:extLst>
                  <a:ext uri="{FF2B5EF4-FFF2-40B4-BE49-F238E27FC236}">
                    <a16:creationId xmlns:a16="http://schemas.microsoft.com/office/drawing/2014/main" id="{6F416110-07BE-4E3B-A903-03A7A4BFA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88" y="1633142"/>
                <a:ext cx="11122152" cy="4925066"/>
              </a:xfrm>
              <a:prstGeom prst="rect">
                <a:avLst/>
              </a:prstGeom>
              <a:blipFill>
                <a:blip r:embed="rId2"/>
                <a:stretch>
                  <a:fillRect l="-4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텍스트 상자 6">
            <a:extLst>
              <a:ext uri="{FF2B5EF4-FFF2-40B4-BE49-F238E27FC236}">
                <a16:creationId xmlns:a16="http://schemas.microsoft.com/office/drawing/2014/main" id="{E971FC48-1F24-4348-AEEC-2616FA04698D}"/>
              </a:ext>
            </a:extLst>
          </p:cNvPr>
          <p:cNvSpPr txBox="1"/>
          <p:nvPr/>
        </p:nvSpPr>
        <p:spPr>
          <a:xfrm>
            <a:off x="454598" y="297932"/>
            <a:ext cx="257294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Cluster GCN</a:t>
            </a:r>
          </a:p>
        </p:txBody>
      </p:sp>
      <p:pic>
        <p:nvPicPr>
          <p:cNvPr id="18434" name="Picture 2" descr="undefined">
            <a:extLst>
              <a:ext uri="{FF2B5EF4-FFF2-40B4-BE49-F238E27FC236}">
                <a16:creationId xmlns:a16="http://schemas.microsoft.com/office/drawing/2014/main" id="{7B8ACA94-5D88-4829-9AB2-59993A81F2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4857"/>
          <a:stretch/>
        </p:blipFill>
        <p:spPr bwMode="auto">
          <a:xfrm>
            <a:off x="6665819" y="-1"/>
            <a:ext cx="5526181" cy="316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72831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9">
                <a:extLst>
                  <a:ext uri="{FF2B5EF4-FFF2-40B4-BE49-F238E27FC236}">
                    <a16:creationId xmlns:a16="http://schemas.microsoft.com/office/drawing/2014/main" id="{6F416110-07BE-4E3B-A903-03A7A4BFA8C5}"/>
                  </a:ext>
                </a:extLst>
              </p:cNvPr>
              <p:cNvSpPr txBox="1"/>
              <p:nvPr/>
            </p:nvSpPr>
            <p:spPr>
              <a:xfrm>
                <a:off x="704088" y="1633142"/>
                <a:ext cx="11122152" cy="4559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𝒁</m:t>
                        </m:r>
                      </m:e>
                      <m:sup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𝑳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Noto Sans CJK KR DemiLight" charset="-127"/>
                            <a:sym typeface="Wingdings" panose="05000000000000000000" pitchFamily="2" charset="2"/>
                          </a:rPr>
                          <m:t>)</m:t>
                        </m:r>
                      </m:sup>
                    </m:sSup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Noto Sans CJK KR DemiLight" charset="-127"/>
                        <a:sym typeface="Wingdings" panose="05000000000000000000" pitchFamily="2" charset="2"/>
                      </a:rPr>
                      <m:t>=</m:t>
                    </m:r>
                  </m:oMath>
                </a14:m>
                <a:r>
                  <a:rPr kumimoji="1" lang="en-US" altLang="ko-KR" sz="2000" b="1" dirty="0">
                    <a:solidFill>
                      <a:srgbClr val="836967"/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1" lang="en-US" altLang="ko-KR" sz="20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kumimoji="1" lang="en-US" altLang="ko-KR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𝑨</m:t>
                            </m:r>
                          </m:e>
                          <m:sup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′</m:t>
                            </m:r>
                          </m:sup>
                        </m:sSup>
                      </m:e>
                    </m:acc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𝝈</m:t>
                    </m:r>
                    <m:d>
                      <m:dPr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kumimoji="1" lang="en-US" altLang="ko-KR" sz="2000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𝑨</m:t>
                                </m:r>
                              </m:e>
                              <m:sup>
                                <m:r>
                                  <a:rPr kumimoji="1" lang="en-US" altLang="ko-KR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′</m:t>
                                </m:r>
                              </m:sup>
                            </m:sSup>
                          </m:e>
                        </m:acc>
                        <m:r>
                          <a:rPr kumimoji="1" lang="en-US" altLang="ko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𝝈</m:t>
                        </m:r>
                        <m:d>
                          <m:dPr>
                            <m:ctrlPr>
                              <a:rPr kumimoji="1" lang="en-US" altLang="ko-KR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⋯</m:t>
                            </m:r>
                            <m: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𝝈</m:t>
                            </m:r>
                            <m:d>
                              <m:dPr>
                                <m:ctrlP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̅"/>
                                    <m:ctrlPr>
                                      <a:rPr kumimoji="1" lang="en-US" altLang="ko-KR" sz="2000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accPr>
                                  <m:e>
                                    <m:sSup>
                                      <m:sSupPr>
                                        <m:ctrlPr>
                                          <a:rPr kumimoji="1" lang="en-US" altLang="ko-KR" sz="20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ko-KR" sz="20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𝑨</m:t>
                                        </m:r>
                                      </m:e>
                                      <m:sup>
                                        <m:r>
                                          <a:rPr kumimoji="1" lang="en-US" altLang="ko-KR" sz="20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acc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𝑿</m:t>
                                </m:r>
                                <m:sSup>
                                  <m:sSupPr>
                                    <m:ctrlPr>
                                      <a:rPr kumimoji="1" lang="en-US" altLang="ko-KR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ko-KR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𝑾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kumimoji="1" lang="en-US" altLang="ko-KR" sz="20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ko-KR" sz="20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𝟎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sSup>
                              <m:sSupPr>
                                <m:ctrlP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𝑾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1" lang="en-US" altLang="ko-KR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R" sz="20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𝟏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⋯</m:t>
                        </m:r>
                      </m:e>
                    </m:d>
                    <m:sSup>
                      <m:sSupPr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𝑾</m:t>
                        </m:r>
                      </m:e>
                      <m:sup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𝑳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  <m: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sup>
                    </m:sSup>
                  </m:oMath>
                </a14:m>
                <a:endParaRPr kumimoji="1" lang="en-US" altLang="ko-KR" sz="2000" b="1" i="1" dirty="0"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kumimoji="1" lang="en-US" altLang="ko-KR" sz="2000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eqArr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ko-KR" sz="20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accPr>
                                    <m:e>
                                      <m:sSubSup>
                                        <m:sSubSupPr>
                                          <m:ctrlPr>
                                            <a:rPr kumimoji="1" lang="en-US" altLang="ko-KR" sz="20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1" lang="en-US" altLang="ko-KR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  <m:t>𝑨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0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  <m:t>𝟏𝟏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ko-KR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acc>
                                  <m:r>
                                    <a:rPr kumimoji="1" lang="en-US" altLang="ko-KR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𝝈</m:t>
                                  </m:r>
                                  <m:d>
                                    <m:dPr>
                                      <m:ctrlP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ko-KR" sz="2000" b="1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</m:ctrlPr>
                                        </m:accPr>
                                        <m:e>
                                          <m:sSubSup>
                                            <m:sSubSupPr>
                                              <m:ctrlPr>
                                                <a:rPr kumimoji="1" lang="en-US" altLang="ko-KR" sz="20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sym typeface="Wingdings" panose="05000000000000000000" pitchFamily="2" charset="2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kumimoji="1" lang="en-US" altLang="ko-KR" sz="20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sym typeface="Wingdings" panose="05000000000000000000" pitchFamily="2" charset="2"/>
                                                </a:rPr>
                                                <m:t>𝑨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sz="20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sym typeface="Wingdings" panose="05000000000000000000" pitchFamily="2" charset="2"/>
                                                </a:rPr>
                                                <m:t>𝟏𝟏</m:t>
                                              </m:r>
                                            </m:sub>
                                            <m:sup>
                                              <m:r>
                                                <a:rPr kumimoji="1" lang="en-US" altLang="ko-KR" sz="20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sym typeface="Wingdings" panose="05000000000000000000" pitchFamily="2" charset="2"/>
                                                </a:rPr>
                                                <m:t>′</m:t>
                                              </m:r>
                                            </m:sup>
                                          </m:sSubSup>
                                        </m:e>
                                      </m:acc>
                                      <m:r>
                                        <a:rPr kumimoji="1" lang="en-US" altLang="ko-KR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𝝈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ko-KR" sz="20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ko-KR" sz="20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  <m:t>⋯</m:t>
                                          </m:r>
                                          <m:r>
                                            <a:rPr kumimoji="1" lang="en-US" altLang="ko-KR" sz="20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  <m:t>𝝈</m:t>
                                          </m:r>
                                          <m:d>
                                            <m:dPr>
                                              <m:ctrlPr>
                                                <a:rPr kumimoji="1" lang="en-US" altLang="ko-KR" sz="2000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sym typeface="Wingdings" panose="05000000000000000000" pitchFamily="2" charset="2"/>
                                                </a:rPr>
                                              </m:ctrlPr>
                                            </m:d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kumimoji="1" lang="en-US" altLang="ko-KR" sz="2000" b="1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sym typeface="Wingdings" panose="05000000000000000000" pitchFamily="2" charset="2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kumimoji="1" lang="en-US" altLang="ko-KR" sz="2000" b="1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  <a:sym typeface="Wingdings" panose="05000000000000000000" pitchFamily="2" charset="2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kumimoji="1" lang="en-US" altLang="ko-KR" sz="2000" b="1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  <a:sym typeface="Wingdings" panose="05000000000000000000" pitchFamily="2" charset="2"/>
                                                        </a:rPr>
                                                        <m:t>𝑨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kumimoji="1" lang="en-US" altLang="ko-KR" sz="2000" b="1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  <a:sym typeface="Wingdings" panose="05000000000000000000" pitchFamily="2" charset="2"/>
                                                        </a:rPr>
                                                        <m:t>𝟏𝟏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kumimoji="1" lang="en-US" altLang="ko-KR" sz="2000" b="1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  <a:sym typeface="Wingdings" panose="05000000000000000000" pitchFamily="2" charset="2"/>
                                                        </a:rPr>
                                                        <m:t>′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acc>
                                              <m:sSub>
                                                <m:sSubPr>
                                                  <m:ctrlPr>
                                                    <a:rPr kumimoji="1" lang="en-US" altLang="ko-KR" sz="2000" b="1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sym typeface="Wingdings" panose="05000000000000000000" pitchFamily="2" charset="2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ko-KR" sz="2000" b="1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sym typeface="Wingdings" panose="05000000000000000000" pitchFamily="2" charset="2"/>
                                                    </a:rPr>
                                                    <m:t>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sz="2000" b="1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sym typeface="Wingdings" panose="05000000000000000000" pitchFamily="2" charset="2"/>
                                                    </a:rPr>
                                                    <m:t>𝟏</m:t>
                                                  </m:r>
                                                </m:sub>
                                              </m:sSub>
                                              <m:sSup>
                                                <m:sSupPr>
                                                  <m:ctrlPr>
                                                    <a:rPr kumimoji="1" lang="en-US" altLang="ko-KR" sz="2000" b="1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sym typeface="Wingdings" panose="05000000000000000000" pitchFamily="2" charset="2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kumimoji="1" lang="en-US" altLang="ko-KR" sz="2000" b="1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sym typeface="Wingdings" panose="05000000000000000000" pitchFamily="2" charset="2"/>
                                                    </a:rPr>
                                                    <m:t>𝑾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kumimoji="1" lang="en-US" altLang="ko-KR" sz="2000" b="1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  <a:sym typeface="Wingdings" panose="05000000000000000000" pitchFamily="2" charset="2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kumimoji="1" lang="en-US" altLang="ko-KR" sz="2000" b="1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  <a:sym typeface="Wingdings" panose="05000000000000000000" pitchFamily="2" charset="2"/>
                                                        </a:rPr>
                                                        <m:t>𝟎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  <m:sSup>
                                            <m:sSupPr>
                                              <m:ctrlPr>
                                                <a:rPr kumimoji="1" lang="en-US" altLang="ko-KR" sz="2000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sym typeface="Wingdings" panose="05000000000000000000" pitchFamily="2" charset="2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ko-KR" sz="2000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sym typeface="Wingdings" panose="05000000000000000000" pitchFamily="2" charset="2"/>
                                                </a:rPr>
                                                <m:t>𝑾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kumimoji="1" lang="en-US" altLang="ko-KR" sz="2000" b="1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sym typeface="Wingdings" panose="05000000000000000000" pitchFamily="2" charset="2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kumimoji="1" lang="en-US" altLang="ko-KR" sz="2000" b="1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sym typeface="Wingdings" panose="05000000000000000000" pitchFamily="2" charset="2"/>
                                                    </a:rPr>
                                                    <m:t>𝟏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⋯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𝑾</m:t>
                                      </m:r>
                                    </m:e>
                                    <m:sup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(</m:t>
                                      </m:r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𝑳</m:t>
                                      </m:r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−</m:t>
                                      </m:r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𝟏</m:t>
                                      </m:r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eqArrPr>
                                <m:e/>
                                <m:e>
                                  <m:sSup>
                                    <m:sSupPr>
                                      <m:ctrlPr>
                                        <a:rPr lang="en-US" altLang="ko-KR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1" i="1" smtClean="0"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</m:e>
                                    <m:sup>
                                      <m:r>
                                        <a:rPr lang="en-US" altLang="ko-KR" b="1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b="1" i="1" smtClean="0">
                                          <a:latin typeface="Cambria Math" panose="02040503050406030204" pitchFamily="18" charset="0"/>
                                        </a:rPr>
                                        <m:t>𝑳</m:t>
                                      </m:r>
                                      <m:r>
                                        <a:rPr lang="en-US" altLang="ko-KR" b="1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US" altLang="ko-KR" b="1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eqArr>
                            </m:e>
                          </m:m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ko-KR" sz="2000" b="1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accPr>
                                <m:e>
                                  <m:sSubSup>
                                    <m:sSubSupPr>
                                      <m:ctrlPr>
                                        <a:rPr kumimoji="1" lang="en-US" altLang="ko-KR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ko-KR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𝑨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𝒄𝒄</m:t>
                                      </m:r>
                                    </m:sub>
                                    <m:sup>
                                      <m:r>
                                        <a:rPr kumimoji="1" lang="en-US" altLang="ko-KR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acc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𝝈</m:t>
                              </m:r>
                              <m:d>
                                <m:dPr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ko-KR" sz="20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accPr>
                                    <m:e>
                                      <m:sSubSup>
                                        <m:sSubSupPr>
                                          <m:ctrlPr>
                                            <a:rPr kumimoji="1" lang="en-US" altLang="ko-KR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1" lang="en-US" altLang="ko-KR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  <m:t>𝑨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0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  <m:t>𝒄𝒄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ko-KR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acc>
                                  <m:r>
                                    <a:rPr kumimoji="1" lang="en-US" altLang="ko-KR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𝝈</m:t>
                                  </m:r>
                                  <m:d>
                                    <m:dPr>
                                      <m:ctrlPr>
                                        <a:rPr kumimoji="1" lang="en-US" altLang="ko-KR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R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⋯</m:t>
                                      </m:r>
                                      <m:r>
                                        <a:rPr kumimoji="1" lang="en-US" altLang="ko-KR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𝝈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ko-KR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kumimoji="1" lang="en-US" altLang="ko-KR" sz="2000" b="1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sym typeface="Wingdings" panose="05000000000000000000" pitchFamily="2" charset="2"/>
                                                </a:rPr>
                                              </m:ctrlPr>
                                            </m:acc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kumimoji="1" lang="en-US" altLang="ko-KR" sz="2000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sym typeface="Wingdings" panose="05000000000000000000" pitchFamily="2" charset="2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kumimoji="1" lang="en-US" altLang="ko-KR" sz="2000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sym typeface="Wingdings" panose="05000000000000000000" pitchFamily="2" charset="2"/>
                                                    </a:rPr>
                                                    <m:t>𝑨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ko-KR" sz="2000" b="1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sym typeface="Wingdings" panose="05000000000000000000" pitchFamily="2" charset="2"/>
                                                    </a:rPr>
                                                    <m:t>𝒄𝒄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kumimoji="1" lang="en-US" altLang="ko-KR" sz="2000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sym typeface="Wingdings" panose="05000000000000000000" pitchFamily="2" charset="2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bSup>
                                            </m:e>
                                          </m:acc>
                                          <m:sSub>
                                            <m:sSubPr>
                                              <m:ctrlPr>
                                                <a:rPr kumimoji="1" lang="en-US" altLang="ko-KR" sz="2000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sym typeface="Wingdings" panose="05000000000000000000" pitchFamily="2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sz="20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sym typeface="Wingdings" panose="05000000000000000000" pitchFamily="2" charset="2"/>
                                                </a:rPr>
                                                <m:t>𝑿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sz="2000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sym typeface="Wingdings" panose="05000000000000000000" pitchFamily="2" charset="2"/>
                                                </a:rPr>
                                                <m:t>𝒄</m:t>
                                              </m:r>
                                            </m:sub>
                                          </m:sSub>
                                          <m:sSup>
                                            <m:sSupPr>
                                              <m:ctrlPr>
                                                <a:rPr kumimoji="1" lang="en-US" altLang="ko-KR" sz="20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sym typeface="Wingdings" panose="05000000000000000000" pitchFamily="2" charset="2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ko-KR" sz="20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sym typeface="Wingdings" panose="05000000000000000000" pitchFamily="2" charset="2"/>
                                                </a:rPr>
                                                <m:t>𝑾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kumimoji="1" lang="en-US" altLang="ko-KR" sz="2000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sym typeface="Wingdings" panose="05000000000000000000" pitchFamily="2" charset="2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kumimoji="1" lang="en-US" altLang="ko-KR" sz="2000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sym typeface="Wingdings" panose="05000000000000000000" pitchFamily="2" charset="2"/>
                                                    </a:rPr>
                                                    <m:t>𝟎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  <m:sSup>
                                        <m:sSupPr>
                                          <m:ctrlPr>
                                            <a:rPr kumimoji="1" lang="en-US" altLang="ko-KR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ko-KR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Wingdings" panose="05000000000000000000" pitchFamily="2" charset="2"/>
                                            </a:rPr>
                                            <m:t>𝑾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kumimoji="1" lang="en-US" altLang="ko-KR" sz="20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sym typeface="Wingdings" panose="05000000000000000000" pitchFamily="2" charset="2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1" lang="en-US" altLang="ko-KR" sz="20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sym typeface="Wingdings" panose="05000000000000000000" pitchFamily="2" charset="2"/>
                                                </a:rPr>
                                                <m:t>𝟏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kumimoji="1" lang="en-US" altLang="ko-KR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⋯</m:t>
                                  </m:r>
                                </m:e>
                              </m:d>
                            </m:e>
                            <m:e/>
                          </m:mr>
                        </m:m>
                      </m:e>
                    </m:d>
                  </m:oMath>
                </a14:m>
                <a:endParaRPr kumimoji="1" lang="en-US" altLang="ko-KR" sz="2000" b="1" dirty="0">
                  <a:latin typeface="Noto Sans CJK KR DemiLight" charset="-127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2000" b="1" dirty="0">
                    <a:latin typeface="Noto Sans CJK KR DemiLight" charset="-127"/>
                    <a:ea typeface="Cambria Math" panose="02040503050406030204" pitchFamily="18" charset="0"/>
                    <a:cs typeface="Noto Sans CJK KR DemiLight" charset="-127"/>
                    <a:sym typeface="Wingdings" panose="05000000000000000000" pitchFamily="2" charset="2"/>
                  </a:rPr>
                  <a:t>GCN Decomposition into subgraphs</a:t>
                </a: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latin typeface="Noto Sans CJK KR DemiLight" charset="-127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2000" b="1" dirty="0">
                  <a:latin typeface="Noto Sans CJK KR DemiLight" charset="-127"/>
                  <a:ea typeface="Cambria Math" panose="02040503050406030204" pitchFamily="18" charset="0"/>
                  <a:cs typeface="Noto Sans CJK KR DemiLight" charset="-127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2" name="텍스트 상자 9">
                <a:extLst>
                  <a:ext uri="{FF2B5EF4-FFF2-40B4-BE49-F238E27FC236}">
                    <a16:creationId xmlns:a16="http://schemas.microsoft.com/office/drawing/2014/main" id="{6F416110-07BE-4E3B-A903-03A7A4BFA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88" y="1633142"/>
                <a:ext cx="11122152" cy="4559197"/>
              </a:xfrm>
              <a:prstGeom prst="rect">
                <a:avLst/>
              </a:prstGeom>
              <a:blipFill>
                <a:blip r:embed="rId2"/>
                <a:stretch>
                  <a:fillRect l="-4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텍스트 상자 6">
            <a:extLst>
              <a:ext uri="{FF2B5EF4-FFF2-40B4-BE49-F238E27FC236}">
                <a16:creationId xmlns:a16="http://schemas.microsoft.com/office/drawing/2014/main" id="{E971FC48-1F24-4348-AEEC-2616FA04698D}"/>
              </a:ext>
            </a:extLst>
          </p:cNvPr>
          <p:cNvSpPr txBox="1"/>
          <p:nvPr/>
        </p:nvSpPr>
        <p:spPr>
          <a:xfrm>
            <a:off x="454598" y="297932"/>
            <a:ext cx="257294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Cluster GCN</a:t>
            </a:r>
          </a:p>
        </p:txBody>
      </p:sp>
    </p:spTree>
    <p:extLst>
      <p:ext uri="{BB962C8B-B14F-4D97-AF65-F5344CB8AC3E}">
        <p14:creationId xmlns:p14="http://schemas.microsoft.com/office/powerpoint/2010/main" val="10860277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상자 6"/>
          <p:cNvSpPr txBox="1"/>
          <p:nvPr/>
        </p:nvSpPr>
        <p:spPr>
          <a:xfrm>
            <a:off x="454598" y="297932"/>
            <a:ext cx="17061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  <a:p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Contents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485862" y="1557728"/>
            <a:ext cx="5529044" cy="4918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1. Introduction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a. Deep Learning 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b. Convolutional Neural Network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c. Graph Neural Network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2. </a:t>
            </a: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Graph Convolution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3. </a:t>
            </a: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Spectral vs Spatial Convolution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a. Fourier Transform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b. Laplacian to Fourier Transform</a:t>
            </a:r>
          </a:p>
        </p:txBody>
      </p:sp>
      <p:sp>
        <p:nvSpPr>
          <p:cNvPr id="2" name="AutoShape 2" descr="PR(p_i) = \frac{1-d}{N} + d \sum_{p_j \in M(p_i)} \frac{PR (p_j)}{L(p_j)}">
            <a:extLst>
              <a:ext uri="{FF2B5EF4-FFF2-40B4-BE49-F238E27FC236}">
                <a16:creationId xmlns:a16="http://schemas.microsoft.com/office/drawing/2014/main" id="{C827766C-561A-436F-BEE7-B7328BBB8C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텍스트 상자 9">
            <a:extLst>
              <a:ext uri="{FF2B5EF4-FFF2-40B4-BE49-F238E27FC236}">
                <a16:creationId xmlns:a16="http://schemas.microsoft.com/office/drawing/2014/main" id="{16B06F81-969E-43D6-8630-374C6E8E574E}"/>
              </a:ext>
            </a:extLst>
          </p:cNvPr>
          <p:cNvSpPr txBox="1"/>
          <p:nvPr/>
        </p:nvSpPr>
        <p:spPr>
          <a:xfrm>
            <a:off x="6248400" y="1557728"/>
            <a:ext cx="5610138" cy="368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4. Cluster-GCN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a. Gradient Descent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b. Cluster-GCN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5. </a:t>
            </a:r>
            <a:r>
              <a:rPr kumimoji="1" lang="en-US" altLang="ko-KR" sz="2000" b="1" dirty="0">
                <a:solidFill>
                  <a:srgbClr val="FF0000"/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Application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	a. Two-hand Reconstruction</a:t>
            </a:r>
          </a:p>
          <a:p>
            <a:pPr>
              <a:lnSpc>
                <a:spcPct val="200000"/>
              </a:lnSpc>
            </a:pPr>
            <a:r>
              <a:rPr kumimoji="1" lang="en-US" altLang="ko-KR" sz="20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6. References</a:t>
            </a:r>
          </a:p>
        </p:txBody>
      </p:sp>
    </p:spTree>
    <p:extLst>
      <p:ext uri="{BB962C8B-B14F-4D97-AF65-F5344CB8AC3E}">
        <p14:creationId xmlns:p14="http://schemas.microsoft.com/office/powerpoint/2010/main" val="126914536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704088" y="1633142"/>
            <a:ext cx="11122152" cy="245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&lt;Interacting Attention Graph for Single Image Two-Hand Reconstruction&gt;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Two-Hand Reconstruction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latin typeface="Noto Sans CJK KR DemiLight" charset="-127"/>
              <a:ea typeface="Cambria Math" panose="02040503050406030204" pitchFamily="18" charset="0"/>
              <a:cs typeface="Noto Sans CJK KR DemiLight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latin typeface="Noto Sans CJK KR DemiLight" charset="-127"/>
              <a:ea typeface="Cambria Math" panose="02040503050406030204" pitchFamily="18" charset="0"/>
              <a:cs typeface="Noto Sans CJK KR DemiLight" charset="-127"/>
              <a:sym typeface="Wingdings" panose="05000000000000000000" pitchFamily="2" charset="2"/>
            </a:endParaRPr>
          </a:p>
        </p:txBody>
      </p:sp>
      <p:sp>
        <p:nvSpPr>
          <p:cNvPr id="50" name="텍스트 상자 6">
            <a:extLst>
              <a:ext uri="{FF2B5EF4-FFF2-40B4-BE49-F238E27FC236}">
                <a16:creationId xmlns:a16="http://schemas.microsoft.com/office/drawing/2014/main" id="{E971FC48-1F24-4348-AEEC-2616FA04698D}"/>
              </a:ext>
            </a:extLst>
          </p:cNvPr>
          <p:cNvSpPr txBox="1"/>
          <p:nvPr/>
        </p:nvSpPr>
        <p:spPr>
          <a:xfrm>
            <a:off x="454598" y="297932"/>
            <a:ext cx="240803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Application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5720D0-86C9-4289-BCFF-FDDB236CD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630" y="3013827"/>
            <a:ext cx="6605459" cy="335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8015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704088" y="1633142"/>
            <a:ext cx="11122152" cy="184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Attention : Attention is all you need (transformer)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latin typeface="Noto Sans CJK KR DemiLight" charset="-127"/>
              <a:ea typeface="Cambria Math" panose="02040503050406030204" pitchFamily="18" charset="0"/>
              <a:cs typeface="Noto Sans CJK KR DemiLight" charset="-127"/>
              <a:sym typeface="Wingdings" panose="05000000000000000000" pitchFamily="2" charset="2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2000" b="1" dirty="0">
              <a:latin typeface="Noto Sans CJK KR DemiLight" charset="-127"/>
              <a:ea typeface="Cambria Math" panose="02040503050406030204" pitchFamily="18" charset="0"/>
              <a:cs typeface="Noto Sans CJK KR DemiLight" charset="-127"/>
              <a:sym typeface="Wingdings" panose="05000000000000000000" pitchFamily="2" charset="2"/>
            </a:endParaRPr>
          </a:p>
        </p:txBody>
      </p:sp>
      <p:sp>
        <p:nvSpPr>
          <p:cNvPr id="50" name="텍스트 상자 6">
            <a:extLst>
              <a:ext uri="{FF2B5EF4-FFF2-40B4-BE49-F238E27FC236}">
                <a16:creationId xmlns:a16="http://schemas.microsoft.com/office/drawing/2014/main" id="{E971FC48-1F24-4348-AEEC-2616FA04698D}"/>
              </a:ext>
            </a:extLst>
          </p:cNvPr>
          <p:cNvSpPr txBox="1"/>
          <p:nvPr/>
        </p:nvSpPr>
        <p:spPr>
          <a:xfrm>
            <a:off x="454598" y="297932"/>
            <a:ext cx="240803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Application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A88DB3-786E-4E1F-836E-5C14F8394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90" y="2874958"/>
            <a:ext cx="6955957" cy="319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A8A6E7-B462-4570-9172-F2CE27035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150" y="2484433"/>
            <a:ext cx="5372850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774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704088" y="1633142"/>
            <a:ext cx="11122152" cy="1225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  <a:hlinkClick r:id="rId2"/>
              </a:rPr>
              <a:t>https://youtu.be/FdqRiNFG1qg</a:t>
            </a:r>
            <a:endParaRPr kumimoji="1" lang="en-US" altLang="ko-KR" sz="2000" b="1" dirty="0">
              <a:latin typeface="Noto Sans CJK KR DemiLight" charset="-127"/>
              <a:ea typeface="Cambria Math" panose="02040503050406030204" pitchFamily="18" charset="0"/>
              <a:cs typeface="Noto Sans CJK KR DemiLight" charset="-127"/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endParaRPr kumimoji="1" lang="en-US" altLang="ko-KR" sz="2000" b="1" dirty="0">
              <a:latin typeface="Noto Sans CJK KR DemiLight" charset="-127"/>
              <a:ea typeface="Cambria Math" panose="02040503050406030204" pitchFamily="18" charset="0"/>
              <a:cs typeface="Noto Sans CJK KR DemiLight" charset="-127"/>
              <a:sym typeface="Wingdings" panose="05000000000000000000" pitchFamily="2" charset="2"/>
            </a:endParaRPr>
          </a:p>
        </p:txBody>
      </p:sp>
      <p:sp>
        <p:nvSpPr>
          <p:cNvPr id="50" name="텍스트 상자 6">
            <a:extLst>
              <a:ext uri="{FF2B5EF4-FFF2-40B4-BE49-F238E27FC236}">
                <a16:creationId xmlns:a16="http://schemas.microsoft.com/office/drawing/2014/main" id="{E971FC48-1F24-4348-AEEC-2616FA04698D}"/>
              </a:ext>
            </a:extLst>
          </p:cNvPr>
          <p:cNvSpPr txBox="1"/>
          <p:nvPr/>
        </p:nvSpPr>
        <p:spPr>
          <a:xfrm>
            <a:off x="454598" y="297932"/>
            <a:ext cx="240803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311769903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9">
            <a:extLst>
              <a:ext uri="{FF2B5EF4-FFF2-40B4-BE49-F238E27FC236}">
                <a16:creationId xmlns:a16="http://schemas.microsoft.com/office/drawing/2014/main" id="{6F416110-07BE-4E3B-A903-03A7A4BFA8C5}"/>
              </a:ext>
            </a:extLst>
          </p:cNvPr>
          <p:cNvSpPr txBox="1"/>
          <p:nvPr/>
        </p:nvSpPr>
        <p:spPr>
          <a:xfrm>
            <a:off x="704088" y="1633142"/>
            <a:ext cx="11122152" cy="4918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&lt;Semi-Supervised Classification with Graph Convolutional Networks&gt;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latin typeface="Noto Sans CJK KR DemiLight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Thomas N. </a:t>
            </a:r>
            <a:r>
              <a:rPr kumimoji="1" lang="en-US" altLang="ko-KR" sz="2000" b="1" dirty="0" err="1">
                <a:latin typeface="Noto Sans CJK KR DemiLight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Kipf</a:t>
            </a:r>
            <a:r>
              <a:rPr kumimoji="1" lang="en-US" altLang="ko-KR" sz="2000" b="1" dirty="0">
                <a:latin typeface="Noto Sans CJK KR DemiLight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, Max Welling / ICLR 2017 </a:t>
            </a:r>
            <a:r>
              <a:rPr kumimoji="1" lang="en-US" altLang="ko-KR" sz="2000" b="1" dirty="0">
                <a:latin typeface="Noto Sans CJK KR DemiLight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  <a:hlinkClick r:id="rId2"/>
              </a:rPr>
              <a:t>https://arxiv.org/abs/1609.02907</a:t>
            </a:r>
            <a:endParaRPr kumimoji="1" lang="en-US" altLang="ko-KR" sz="2000" b="1" dirty="0">
              <a:latin typeface="Noto Sans CJK KR DemiLight" charset="-127"/>
              <a:ea typeface="Cambria Math" panose="02040503050406030204" pitchFamily="18" charset="0"/>
              <a:cs typeface="Noto Sans CJK KR DemiLight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&lt;Cluster-GCN: An Efficient Algorithm for Training Deep and Large Graph Convolutional Networks&gt;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latin typeface="Noto Sans CJK KR DemiLight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Chiang et al. / ACM SIGKDD 2019 </a:t>
            </a:r>
            <a:r>
              <a:rPr kumimoji="1" lang="en-US" altLang="ko-KR" sz="2000" b="1" dirty="0">
                <a:latin typeface="Noto Sans CJK KR DemiLight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  <a:hlinkClick r:id="rId3"/>
              </a:rPr>
              <a:t>https://arxiv.org/abs/1905.07953</a:t>
            </a:r>
            <a:endParaRPr kumimoji="1" lang="en-US" altLang="ko-KR" sz="2000" b="1" dirty="0">
              <a:latin typeface="Noto Sans CJK KR DemiLight" charset="-127"/>
              <a:ea typeface="Cambria Math" panose="02040503050406030204" pitchFamily="18" charset="0"/>
              <a:cs typeface="Noto Sans CJK KR DemiLight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&lt;Interacting Attention Graph for Single Image Two-Hand Reconstruction&gt;</a:t>
            </a:r>
          </a:p>
          <a:p>
            <a:pPr lvl="1">
              <a:lnSpc>
                <a:spcPct val="200000"/>
              </a:lnSpc>
            </a:pPr>
            <a:r>
              <a:rPr kumimoji="1" lang="en-US" altLang="ko-KR" sz="2000" b="1" dirty="0">
                <a:latin typeface="Noto Sans CJK KR DemiLight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Li et al. / CVPR 2022 </a:t>
            </a:r>
            <a:r>
              <a:rPr kumimoji="1" lang="en-US" altLang="ko-KR" sz="2000" b="1" dirty="0">
                <a:latin typeface="Noto Sans CJK KR DemiLight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  <a:hlinkClick r:id="rId4"/>
              </a:rPr>
              <a:t>https://arxiv.org/abs/2203.09364</a:t>
            </a:r>
            <a:endParaRPr kumimoji="1" lang="en-US" altLang="ko-KR" sz="2000" b="1" dirty="0">
              <a:latin typeface="Noto Sans CJK KR DemiLight" charset="-127"/>
              <a:ea typeface="Cambria Math" panose="02040503050406030204" pitchFamily="18" charset="0"/>
              <a:cs typeface="Noto Sans CJK KR DemiLight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latin typeface="Noto Sans CJK KR DemiLight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&lt;Deep Learning&gt; Ian Goodfellow, </a:t>
            </a:r>
            <a:r>
              <a:rPr kumimoji="1" lang="en-US" altLang="ko-KR" sz="2000" b="1" dirty="0" err="1">
                <a:latin typeface="Noto Sans CJK KR DemiLight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Yoshua</a:t>
            </a:r>
            <a:r>
              <a:rPr kumimoji="1" lang="en-US" altLang="ko-KR" sz="2000" b="1" dirty="0">
                <a:latin typeface="Noto Sans CJK KR DemiLight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 </a:t>
            </a:r>
            <a:r>
              <a:rPr kumimoji="1" lang="en-US" altLang="ko-KR" sz="2000" b="1" dirty="0" err="1">
                <a:latin typeface="Noto Sans CJK KR DemiLight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Bengio</a:t>
            </a:r>
            <a:r>
              <a:rPr kumimoji="1" lang="en-US" altLang="ko-KR" sz="2000" b="1" dirty="0">
                <a:latin typeface="Noto Sans CJK KR DemiLight" charset="-127"/>
                <a:ea typeface="Cambria Math" panose="02040503050406030204" pitchFamily="18" charset="0"/>
                <a:cs typeface="Noto Sans CJK KR DemiLight" charset="-127"/>
                <a:sym typeface="Wingdings" panose="05000000000000000000" pitchFamily="2" charset="2"/>
              </a:rPr>
              <a:t>, and Aaron Courville</a:t>
            </a:r>
          </a:p>
        </p:txBody>
      </p:sp>
      <p:sp>
        <p:nvSpPr>
          <p:cNvPr id="50" name="텍스트 상자 6">
            <a:extLst>
              <a:ext uri="{FF2B5EF4-FFF2-40B4-BE49-F238E27FC236}">
                <a16:creationId xmlns:a16="http://schemas.microsoft.com/office/drawing/2014/main" id="{E971FC48-1F24-4348-AEEC-2616FA04698D}"/>
              </a:ext>
            </a:extLst>
          </p:cNvPr>
          <p:cNvSpPr txBox="1"/>
          <p:nvPr/>
        </p:nvSpPr>
        <p:spPr>
          <a:xfrm>
            <a:off x="454598" y="297932"/>
            <a:ext cx="229703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R" sz="3200" b="1" dirty="0">
              <a:latin typeface="Noto Sans CJK KR DemiLight" charset="-127"/>
              <a:ea typeface="Noto Sans CJK KR DemiLight" charset="-127"/>
              <a:cs typeface="Noto Sans CJK KR DemiLight" charset="-127"/>
              <a:sym typeface="Wingdings" panose="05000000000000000000" pitchFamily="2" charset="2"/>
            </a:endParaRPr>
          </a:p>
          <a:p>
            <a:r>
              <a:rPr kumimoji="1" lang="en-US" altLang="ko-KR" sz="3200" b="1" dirty="0">
                <a:latin typeface="Noto Sans CJK KR DemiLight" charset="-127"/>
                <a:ea typeface="Noto Sans CJK KR DemiLight" charset="-127"/>
                <a:cs typeface="Noto Sans CJK KR DemiLight" charset="-127"/>
                <a:sym typeface="Wingdings" panose="05000000000000000000" pitchFamily="2" charset="2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2153765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760256" y="3244334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oto Sans CJK KR DemiLight" charset="-127"/>
                <a:ea typeface="Noto Sans CJK KR DemiLight" charset="-127"/>
                <a:cs typeface="Noto Sans CJK KR DemiLight" charset="-127"/>
              </a:rPr>
              <a:t>감사합니다</a:t>
            </a:r>
            <a:r>
              <a:rPr kumimoji="1" lang="en-US" altLang="ko-KR" dirty="0">
                <a:latin typeface="Noto Sans CJK KR DemiLight" charset="-127"/>
                <a:ea typeface="Noto Sans CJK KR DemiLight" charset="-127"/>
                <a:cs typeface="Noto Sans CJK KR DemiLight" charset="-127"/>
              </a:rPr>
              <a:t>.</a:t>
            </a:r>
            <a:endParaRPr kumimoji="1" lang="ko-KR" altLang="en-US" dirty="0"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711272" y="634816"/>
            <a:ext cx="179087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latin typeface="Kohinoor Devanagari" charset="0"/>
                <a:ea typeface="Kohinoor Devanagari" charset="0"/>
                <a:cs typeface="Kohinoor Devanagari" charset="0"/>
              </a:rPr>
              <a:t>Thank</a:t>
            </a:r>
          </a:p>
          <a:p>
            <a:r>
              <a:rPr kumimoji="1" lang="en-US" altLang="ko-KR" sz="4400" b="1" dirty="0">
                <a:latin typeface="Kohinoor Devanagari" charset="0"/>
                <a:ea typeface="Kohinoor Devanagari" charset="0"/>
                <a:cs typeface="Kohinoor Devanagari" charset="0"/>
              </a:rPr>
              <a:t>You</a:t>
            </a:r>
          </a:p>
        </p:txBody>
      </p:sp>
      <p:cxnSp>
        <p:nvCxnSpPr>
          <p:cNvPr id="9" name="직선 연결선[R] 8"/>
          <p:cNvCxnSpPr/>
          <p:nvPr/>
        </p:nvCxnSpPr>
        <p:spPr>
          <a:xfrm>
            <a:off x="825572" y="2922814"/>
            <a:ext cx="9542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6063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7313</TotalTime>
  <Words>4991</Words>
  <Application>Microsoft Office PowerPoint</Application>
  <PresentationFormat>와이드스크린</PresentationFormat>
  <Paragraphs>1387</Paragraphs>
  <Slides>99</Slides>
  <Notes>11</Notes>
  <HiddenSlides>0</HiddenSlides>
  <MMClips>1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99</vt:i4>
      </vt:variant>
    </vt:vector>
  </HeadingPairs>
  <TitlesOfParts>
    <vt:vector size="113" baseType="lpstr">
      <vt:lpstr>Helvetica Neue</vt:lpstr>
      <vt:lpstr>Kohinoor Devanagari</vt:lpstr>
      <vt:lpstr>Noto Sans CJK KR</vt:lpstr>
      <vt:lpstr>Noto Sans CJK KR DemiLight</vt:lpstr>
      <vt:lpstr>Sandoll GothicNeo1Unicode 02 Ul</vt:lpstr>
      <vt:lpstr>Spoqa Han Sans</vt:lpstr>
      <vt:lpstr>맑은 고딕</vt:lpstr>
      <vt:lpstr>Arial</vt:lpstr>
      <vt:lpstr>Cambria Math</vt:lpstr>
      <vt:lpstr>Consolas</vt:lpstr>
      <vt:lpstr>Noto Sans</vt:lpstr>
      <vt:lpstr>Roboto</vt:lpstr>
      <vt:lpstr>Segoe UI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찬호</dc:creator>
  <cp:lastModifiedBy>박 찬호</cp:lastModifiedBy>
  <cp:revision>40</cp:revision>
  <dcterms:created xsi:type="dcterms:W3CDTF">2021-09-16T03:11:08Z</dcterms:created>
  <dcterms:modified xsi:type="dcterms:W3CDTF">2022-09-21T07:33:23Z</dcterms:modified>
</cp:coreProperties>
</file>